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9" r:id="rId1"/>
  </p:sldMasterIdLst>
  <p:notesMasterIdLst>
    <p:notesMasterId r:id="rId67"/>
  </p:notesMasterIdLst>
  <p:sldIdLst>
    <p:sldId id="302" r:id="rId2"/>
    <p:sldId id="307" r:id="rId3"/>
    <p:sldId id="258" r:id="rId4"/>
    <p:sldId id="260" r:id="rId5"/>
    <p:sldId id="299" r:id="rId6"/>
    <p:sldId id="261" r:id="rId7"/>
    <p:sldId id="262" r:id="rId8"/>
    <p:sldId id="263" r:id="rId9"/>
    <p:sldId id="304" r:id="rId10"/>
    <p:sldId id="290" r:id="rId11"/>
    <p:sldId id="259" r:id="rId12"/>
    <p:sldId id="303" r:id="rId13"/>
    <p:sldId id="271" r:id="rId14"/>
    <p:sldId id="272" r:id="rId15"/>
    <p:sldId id="270" r:id="rId16"/>
    <p:sldId id="265" r:id="rId17"/>
    <p:sldId id="305" r:id="rId18"/>
    <p:sldId id="281" r:id="rId19"/>
    <p:sldId id="354" r:id="rId20"/>
    <p:sldId id="350" r:id="rId21"/>
    <p:sldId id="351" r:id="rId22"/>
    <p:sldId id="352" r:id="rId23"/>
    <p:sldId id="358" r:id="rId24"/>
    <p:sldId id="353" r:id="rId25"/>
    <p:sldId id="297" r:id="rId26"/>
    <p:sldId id="306" r:id="rId27"/>
    <p:sldId id="309" r:id="rId28"/>
    <p:sldId id="311" r:id="rId29"/>
    <p:sldId id="349"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5" autoAdjust="0"/>
    <p:restoredTop sz="94859" autoAdjust="0"/>
  </p:normalViewPr>
  <p:slideViewPr>
    <p:cSldViewPr snapToGrid="0" snapToObjects="1">
      <p:cViewPr>
        <p:scale>
          <a:sx n="152" d="100"/>
          <a:sy n="152" d="100"/>
        </p:scale>
        <p:origin x="-3976" y="-10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5B8022-EF17-4741-885F-EC1517772C7B}" type="datetimeFigureOut">
              <a:rPr lang="en-US" smtClean="0"/>
              <a:pPr/>
              <a:t>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3AD206-8009-C840-BBB4-F93843A5E1A8}" type="slidenum">
              <a:rPr lang="en-US" smtClean="0"/>
              <a:pPr/>
              <a:t>‹#›</a:t>
            </a:fld>
            <a:endParaRPr lang="en-US"/>
          </a:p>
        </p:txBody>
      </p:sp>
    </p:spTree>
    <p:extLst>
      <p:ext uri="{BB962C8B-B14F-4D97-AF65-F5344CB8AC3E}">
        <p14:creationId xmlns:p14="http://schemas.microsoft.com/office/powerpoint/2010/main" val="31141245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8</a:t>
            </a:fld>
            <a:endParaRPr lang="en-US"/>
          </a:p>
        </p:txBody>
      </p:sp>
    </p:spTree>
    <p:extLst>
      <p:ext uri="{BB962C8B-B14F-4D97-AF65-F5344CB8AC3E}">
        <p14:creationId xmlns:p14="http://schemas.microsoft.com/office/powerpoint/2010/main" val="1020680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62</a:t>
            </a:fld>
            <a:endParaRPr lang="en-US"/>
          </a:p>
        </p:txBody>
      </p:sp>
    </p:spTree>
    <p:extLst>
      <p:ext uri="{BB962C8B-B14F-4D97-AF65-F5344CB8AC3E}">
        <p14:creationId xmlns:p14="http://schemas.microsoft.com/office/powerpoint/2010/main" val="906604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63</a:t>
            </a:fld>
            <a:endParaRPr lang="en-US"/>
          </a:p>
        </p:txBody>
      </p:sp>
    </p:spTree>
    <p:extLst>
      <p:ext uri="{BB962C8B-B14F-4D97-AF65-F5344CB8AC3E}">
        <p14:creationId xmlns:p14="http://schemas.microsoft.com/office/powerpoint/2010/main" val="906604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64</a:t>
            </a:fld>
            <a:endParaRPr lang="en-US"/>
          </a:p>
        </p:txBody>
      </p:sp>
    </p:spTree>
    <p:extLst>
      <p:ext uri="{BB962C8B-B14F-4D97-AF65-F5344CB8AC3E}">
        <p14:creationId xmlns:p14="http://schemas.microsoft.com/office/powerpoint/2010/main" val="90660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9</a:t>
            </a:fld>
            <a:endParaRPr lang="en-US"/>
          </a:p>
        </p:txBody>
      </p:sp>
    </p:spTree>
    <p:extLst>
      <p:ext uri="{BB962C8B-B14F-4D97-AF65-F5344CB8AC3E}">
        <p14:creationId xmlns:p14="http://schemas.microsoft.com/office/powerpoint/2010/main" val="1020680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16</a:t>
            </a:fld>
            <a:endParaRPr lang="en-US"/>
          </a:p>
        </p:txBody>
      </p:sp>
    </p:spTree>
    <p:extLst>
      <p:ext uri="{BB962C8B-B14F-4D97-AF65-F5344CB8AC3E}">
        <p14:creationId xmlns:p14="http://schemas.microsoft.com/office/powerpoint/2010/main" val="2686322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17</a:t>
            </a:fld>
            <a:endParaRPr lang="en-US"/>
          </a:p>
        </p:txBody>
      </p:sp>
    </p:spTree>
    <p:extLst>
      <p:ext uri="{BB962C8B-B14F-4D97-AF65-F5344CB8AC3E}">
        <p14:creationId xmlns:p14="http://schemas.microsoft.com/office/powerpoint/2010/main" val="2971856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29</a:t>
            </a:fld>
            <a:endParaRPr lang="en-US"/>
          </a:p>
        </p:txBody>
      </p:sp>
    </p:spTree>
    <p:extLst>
      <p:ext uri="{BB962C8B-B14F-4D97-AF65-F5344CB8AC3E}">
        <p14:creationId xmlns:p14="http://schemas.microsoft.com/office/powerpoint/2010/main" val="906604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55</a:t>
            </a:fld>
            <a:endParaRPr lang="en-US"/>
          </a:p>
        </p:txBody>
      </p:sp>
    </p:spTree>
    <p:extLst>
      <p:ext uri="{BB962C8B-B14F-4D97-AF65-F5344CB8AC3E}">
        <p14:creationId xmlns:p14="http://schemas.microsoft.com/office/powerpoint/2010/main" val="187861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59</a:t>
            </a:fld>
            <a:endParaRPr lang="en-US"/>
          </a:p>
        </p:txBody>
      </p:sp>
    </p:spTree>
    <p:extLst>
      <p:ext uri="{BB962C8B-B14F-4D97-AF65-F5344CB8AC3E}">
        <p14:creationId xmlns:p14="http://schemas.microsoft.com/office/powerpoint/2010/main" val="906604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60</a:t>
            </a:fld>
            <a:endParaRPr lang="en-US"/>
          </a:p>
        </p:txBody>
      </p:sp>
    </p:spTree>
    <p:extLst>
      <p:ext uri="{BB962C8B-B14F-4D97-AF65-F5344CB8AC3E}">
        <p14:creationId xmlns:p14="http://schemas.microsoft.com/office/powerpoint/2010/main" val="906604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AD206-8009-C840-BBB4-F93843A5E1A8}" type="slidenum">
              <a:rPr lang="en-US" smtClean="0"/>
              <a:pPr/>
              <a:t>61</a:t>
            </a:fld>
            <a:endParaRPr lang="en-US"/>
          </a:p>
        </p:txBody>
      </p:sp>
    </p:spTree>
    <p:extLst>
      <p:ext uri="{BB962C8B-B14F-4D97-AF65-F5344CB8AC3E}">
        <p14:creationId xmlns:p14="http://schemas.microsoft.com/office/powerpoint/2010/main" val="906604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CAB00E03-BACE-974E-8BED-B5CD6EC20523}" type="datetimeFigureOut">
              <a:rPr lang="en-US" smtClean="0"/>
              <a:pPr/>
              <a:t>2/2/16</a:t>
            </a:fld>
            <a:endParaRPr lang="en-US"/>
          </a:p>
        </p:txBody>
      </p:sp>
      <p:sp>
        <p:nvSpPr>
          <p:cNvPr id="5" name="Footer Placeholder 4"/>
          <p:cNvSpPr>
            <a:spLocks noGrp="1"/>
          </p:cNvSpPr>
          <p:nvPr>
            <p:ph type="ftr" sz="quarter" idx="11"/>
          </p:nvPr>
        </p:nvSpPr>
        <p:spPr>
          <a:xfrm rot="-900000">
            <a:off x="6551292" y="1528629"/>
            <a:ext cx="2465987"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rot="-900000">
            <a:off x="6451719" y="1162062"/>
            <a:ext cx="2133600" cy="421038"/>
          </a:xfrm>
        </p:spPr>
        <p:txBody>
          <a:bodyPr anchor="ctr"/>
          <a:lstStyle>
            <a:lvl1pPr algn="l">
              <a:defRPr sz="2400">
                <a:solidFill>
                  <a:schemeClr val="tx1"/>
                </a:solidFill>
              </a:defRPr>
            </a:lvl1pPr>
          </a:lstStyle>
          <a:p>
            <a:fld id="{38237106-F2ED-405E-BC33-CC3CF426205F}"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US" smtClean="0"/>
              <a:t>Click to edit Master title style</a:t>
            </a:r>
            <a:endParaRPr lang="en-US"/>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rot="-900000">
            <a:off x="6996405" y="6238502"/>
            <a:ext cx="1524000" cy="365125"/>
          </a:xfrm>
        </p:spPr>
        <p:txBody>
          <a:bodyPr/>
          <a:lstStyle/>
          <a:p>
            <a:fld id="{CAB00E03-BACE-974E-8BED-B5CD6EC20523}" type="datetimeFigureOut">
              <a:rPr lang="en-US" smtClean="0"/>
              <a:pPr/>
              <a:t>2/2/16</a:t>
            </a:fld>
            <a:endParaRPr lang="en-US"/>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CAB00E03-BACE-974E-8BED-B5CD6EC20523}" type="datetimeFigureOut">
              <a:rPr lang="en-US" smtClean="0"/>
              <a:pPr/>
              <a:t>2/2/16</a:t>
            </a:fld>
            <a:endParaRPr lang="en-US"/>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endParaRPr lang="en-US"/>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US" smtClean="0"/>
              <a:t>Click to edit Master title style</a:t>
            </a:r>
            <a:endParaRPr lang="en-US"/>
          </a:p>
        </p:txBody>
      </p:sp>
      <p:sp>
        <p:nvSpPr>
          <p:cNvPr id="3" name="Content Placeholder 2"/>
          <p:cNvSpPr>
            <a:spLocks noGrp="1"/>
          </p:cNvSpPr>
          <p:nvPr>
            <p:ph idx="1"/>
          </p:nvPr>
        </p:nvSpPr>
        <p:spPr>
          <a:xfrm rot="900000">
            <a:off x="3479028" y="959716"/>
            <a:ext cx="4658735" cy="5077623"/>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CAB00E03-BACE-974E-8BED-B5CD6EC20523}" type="datetimeFigureOut">
              <a:rPr lang="en-US" smtClean="0"/>
              <a:pPr/>
              <a:t>2/2/16</a:t>
            </a:fld>
            <a:endParaRPr lang="en-US"/>
          </a:p>
        </p:txBody>
      </p:sp>
      <p:sp>
        <p:nvSpPr>
          <p:cNvPr id="5" name="Footer Placeholder 4"/>
          <p:cNvSpPr>
            <a:spLocks noGrp="1"/>
          </p:cNvSpPr>
          <p:nvPr>
            <p:ph type="ftr" sz="quarter" idx="11"/>
          </p:nvPr>
        </p:nvSpPr>
        <p:spPr>
          <a:xfrm rot="900000">
            <a:off x="3103620" y="6177546"/>
            <a:ext cx="2392237" cy="365125"/>
          </a:xfrm>
        </p:spPr>
        <p:txBody>
          <a:bodyPr/>
          <a:lstStyle/>
          <a:p>
            <a:endParaRPr lang="en-US"/>
          </a:p>
        </p:txBody>
      </p:sp>
      <p:sp>
        <p:nvSpPr>
          <p:cNvPr id="6" name="Slide Number Placeholder 5"/>
          <p:cNvSpPr>
            <a:spLocks noGrp="1"/>
          </p:cNvSpPr>
          <p:nvPr>
            <p:ph type="sldNum" sz="quarter" idx="12"/>
          </p:nvPr>
        </p:nvSpPr>
        <p:spPr>
          <a:xfrm rot="900000">
            <a:off x="1265370" y="300797"/>
            <a:ext cx="2287319" cy="365125"/>
          </a:xfrm>
        </p:spPr>
        <p:txBody>
          <a:body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CAB00E03-BACE-974E-8BED-B5CD6EC20523}" type="datetimeFigureOut">
              <a:rPr lang="en-US" smtClean="0"/>
              <a:pPr/>
              <a:t>2/2/16</a:t>
            </a:fld>
            <a:endParaRPr lang="en-US"/>
          </a:p>
        </p:txBody>
      </p:sp>
      <p:sp>
        <p:nvSpPr>
          <p:cNvPr id="5" name="Footer Placeholder 4"/>
          <p:cNvSpPr>
            <a:spLocks noGrp="1"/>
          </p:cNvSpPr>
          <p:nvPr>
            <p:ph type="ftr" sz="quarter" idx="11"/>
          </p:nvPr>
        </p:nvSpPr>
        <p:spPr>
          <a:xfrm rot="900000">
            <a:off x="7056965" y="3170795"/>
            <a:ext cx="1926305" cy="365125"/>
          </a:xfrm>
        </p:spPr>
        <p:txBody>
          <a:bodyPr/>
          <a:lstStyle/>
          <a:p>
            <a:endParaRPr lang="en-US"/>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US" smtClean="0"/>
              <a:t>Click to edit Master title style</a:t>
            </a:r>
            <a:endParaRPr lang="en-US"/>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CAB00E03-BACE-974E-8BED-B5CD6EC20523}" type="datetimeFigureOut">
              <a:rPr lang="en-US" smtClean="0"/>
              <a:pPr/>
              <a:t>2/2/16</a:t>
            </a:fld>
            <a:endParaRPr lang="en-US"/>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CAB00E03-BACE-974E-8BED-B5CD6EC20523}" type="datetimeFigureOut">
              <a:rPr lang="en-US" smtClean="0"/>
              <a:pPr/>
              <a:t>2/2/16</a:t>
            </a:fld>
            <a:endParaRPr lang="en-US"/>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endParaRPr lang="en-US"/>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rot="900000">
            <a:off x="1691640" y="612648"/>
            <a:ext cx="1792224" cy="365125"/>
          </a:xfrm>
        </p:spPr>
        <p:txBody>
          <a:bodyPr/>
          <a:lstStyle/>
          <a:p>
            <a:fld id="{CAB00E03-BACE-974E-8BED-B5CD6EC20523}" type="datetimeFigureOut">
              <a:rPr lang="en-US" smtClean="0"/>
              <a:pPr/>
              <a:t>2/2/16</a:t>
            </a:fld>
            <a:endParaRPr lang="en-US"/>
          </a:p>
        </p:txBody>
      </p:sp>
      <p:sp>
        <p:nvSpPr>
          <p:cNvPr id="4" name="Footer Placeholder 3"/>
          <p:cNvSpPr>
            <a:spLocks noGrp="1"/>
          </p:cNvSpPr>
          <p:nvPr>
            <p:ph type="ftr" sz="quarter" idx="11"/>
          </p:nvPr>
        </p:nvSpPr>
        <p:spPr>
          <a:xfrm rot="900000">
            <a:off x="2493721" y="6101033"/>
            <a:ext cx="3052113" cy="365125"/>
          </a:xfrm>
        </p:spPr>
        <p:txBody>
          <a:bodyPr/>
          <a:lstStyle/>
          <a:p>
            <a:endParaRPr lang="en-US"/>
          </a:p>
        </p:txBody>
      </p:sp>
      <p:sp>
        <p:nvSpPr>
          <p:cNvPr id="5" name="Slide Number Placeholder 4"/>
          <p:cNvSpPr>
            <a:spLocks noGrp="1"/>
          </p:cNvSpPr>
          <p:nvPr>
            <p:ph type="sldNum" sz="quarter" idx="12"/>
          </p:nvPr>
        </p:nvSpPr>
        <p:spPr>
          <a:xfrm rot="900000">
            <a:off x="1261872" y="301752"/>
            <a:ext cx="2286000" cy="365125"/>
          </a:xfrm>
        </p:spPr>
        <p:txBody>
          <a:body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CAB00E03-BACE-974E-8BED-B5CD6EC20523}" type="datetimeFigureOut">
              <a:rPr lang="en-US" smtClean="0"/>
              <a:pPr/>
              <a:t>2/2/16</a:t>
            </a:fld>
            <a:endParaRPr lang="en-US"/>
          </a:p>
        </p:txBody>
      </p:sp>
      <p:sp>
        <p:nvSpPr>
          <p:cNvPr id="3" name="Footer Placeholder 2"/>
          <p:cNvSpPr>
            <a:spLocks noGrp="1"/>
          </p:cNvSpPr>
          <p:nvPr>
            <p:ph type="ftr" sz="quarter" idx="11"/>
          </p:nvPr>
        </p:nvSpPr>
        <p:spPr>
          <a:xfrm rot="900000">
            <a:off x="3892286" y="5987296"/>
            <a:ext cx="3124200" cy="295162"/>
          </a:xfrm>
        </p:spPr>
        <p:txBody>
          <a:bodyPr/>
          <a:lstStyle>
            <a:lvl1pPr algn="r">
              <a:defRPr/>
            </a:lvl1pPr>
          </a:lstStyle>
          <a:p>
            <a:endParaRPr lang="en-US"/>
          </a:p>
        </p:txBody>
      </p:sp>
      <p:sp>
        <p:nvSpPr>
          <p:cNvPr id="4" name="Slide Number Placeholder 3"/>
          <p:cNvSpPr>
            <a:spLocks noGrp="1"/>
          </p:cNvSpPr>
          <p:nvPr>
            <p:ph type="sldNum" sz="quarter" idx="12"/>
          </p:nvPr>
        </p:nvSpPr>
        <p:spPr>
          <a:xfrm rot="900000">
            <a:off x="7599046" y="5570110"/>
            <a:ext cx="716206" cy="365125"/>
          </a:xfrm>
        </p:spPr>
        <p:txBody>
          <a:bodyPr/>
          <a:lstStyle>
            <a:lvl1pPr algn="l">
              <a:defRPr/>
            </a:lvl1p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US" smtClean="0"/>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CAB00E03-BACE-974E-8BED-B5CD6EC20523}" type="datetimeFigureOut">
              <a:rPr lang="en-US" smtClean="0"/>
              <a:pPr/>
              <a:t>2/2/16</a:t>
            </a:fld>
            <a:endParaRPr lang="en-US"/>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endParaRPr lang="en-US"/>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US" smtClean="0"/>
              <a:t>Click to edit Master title style</a:t>
            </a:r>
            <a:endParaRPr lang="en-US"/>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CAB00E03-BACE-974E-8BED-B5CD6EC20523}" type="datetimeFigureOut">
              <a:rPr lang="en-US" smtClean="0"/>
              <a:pPr/>
              <a:t>2/2/16</a:t>
            </a:fld>
            <a:endParaRPr lang="en-US"/>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807EFD75-C495-CB49-B6BD-C27B701B2793}"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3"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CAB00E03-BACE-974E-8BED-B5CD6EC20523}" type="datetimeFigureOut">
              <a:rPr lang="en-US" smtClean="0"/>
              <a:pPr/>
              <a:t>2/2/16</a:t>
            </a:fld>
            <a:endParaRPr lang="en-US"/>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807EFD75-C495-CB49-B6BD-C27B701B2793}"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Lst>
  <p:transition xmlns:p14="http://schemas.microsoft.com/office/powerpoint/2010/main"/>
  <p:timing>
    <p:tnLst>
      <p:par>
        <p:cTn xmlns:p14="http://schemas.microsoft.com/office/powerpoint/2010/main" id="1" dur="indefinite" restart="never" nodeType="tmRoot"/>
      </p:par>
    </p:tnLst>
  </p:timing>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4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4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4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4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4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17.png"/><Relationship Id="rId5" Type="http://schemas.microsoft.com/office/2007/relationships/hdphoto" Target="../media/hdphoto5.wdp"/><Relationship Id="rId6" Type="http://schemas.openxmlformats.org/officeDocument/2006/relationships/image" Target="../media/image18.png"/><Relationship Id="rId7" Type="http://schemas.microsoft.com/office/2007/relationships/hdphoto" Target="../media/hdphoto6.wdp"/><Relationship Id="rId8" Type="http://schemas.openxmlformats.org/officeDocument/2006/relationships/image" Target="../media/image6.png"/><Relationship Id="rId9"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microsoft.com/office/2007/relationships/hdphoto" Target="../media/hdphoto6.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microsoft.com/office/2007/relationships/hdphoto" Target="../media/hdphoto5.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microsoft.com/office/2007/relationships/hdphoto" Target="../media/hdphoto4.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20.jpg"/><Relationship Id="rId5"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22.png"/><Relationship Id="rId5" Type="http://schemas.microsoft.com/office/2007/relationships/hdphoto" Target="../media/hdphoto7.wdp"/><Relationship Id="rId6" Type="http://schemas.openxmlformats.org/officeDocument/2006/relationships/image" Target="../media/image23.png"/><Relationship Id="rId7" Type="http://schemas.microsoft.com/office/2007/relationships/hdphoto" Target="../media/hdphoto8.wdp"/><Relationship Id="rId8" Type="http://schemas.openxmlformats.org/officeDocument/2006/relationships/image" Target="../media/image24.png"/><Relationship Id="rId9" Type="http://schemas.microsoft.com/office/2007/relationships/hdphoto" Target="../media/hdphoto9.wdp"/><Relationship Id="rId10" Type="http://schemas.openxmlformats.org/officeDocument/2006/relationships/image" Target="../media/image25.png"/><Relationship Id="rId11"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11.wdp"/><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emf"/><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microsoft.com/office/2007/relationships/hdphoto" Target="../media/hdphoto12.wdp"/></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13.wdp"/><Relationship Id="rId5" Type="http://schemas.openxmlformats.org/officeDocument/2006/relationships/image" Target="../media/image38.png"/><Relationship Id="rId6" Type="http://schemas.microsoft.com/office/2007/relationships/hdphoto" Target="../media/hdphoto14.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microsoft.com/office/2007/relationships/hdphoto" Target="../media/hdphoto15.wdp"/><Relationship Id="rId4" Type="http://schemas.openxmlformats.org/officeDocument/2006/relationships/image" Target="../media/image40.png"/><Relationship Id="rId5" Type="http://schemas.microsoft.com/office/2007/relationships/hdphoto" Target="../media/hdphoto16.wdp"/><Relationship Id="rId6" Type="http://schemas.openxmlformats.org/officeDocument/2006/relationships/image" Target="../media/image41.png"/><Relationship Id="rId7" Type="http://schemas.microsoft.com/office/2007/relationships/hdphoto" Target="../media/hdphoto17.wdp"/><Relationship Id="rId8" Type="http://schemas.openxmlformats.org/officeDocument/2006/relationships/image" Target="../media/image42.png"/><Relationship Id="rId9" Type="http://schemas.microsoft.com/office/2007/relationships/hdphoto" Target="../media/hdphoto18.wdp"/><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microsoft.com/office/2007/relationships/hdphoto" Target="../media/hdphoto19.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microsoft.com/office/2007/relationships/hdphoto" Target="../media/hdphoto20.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microsoft.com/office/2007/relationships/hdphoto" Target="../media/hdphoto2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microsoft.com/office/2007/relationships/hdphoto" Target="../media/hdphoto22.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microsoft.com/office/2007/relationships/hdphoto" Target="../media/hdphoto2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microsoft.com/office/2007/relationships/hdphoto" Target="../media/hdphoto23.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microsoft.com/office/2007/relationships/hdphoto" Target="../media/hdphoto24.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microsoft.com/office/2007/relationships/hdphoto" Target="../media/hdphoto25.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microsoft.com/office/2007/relationships/hdphoto" Target="../media/hdphoto26.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microsoft.com/office/2007/relationships/hdphoto" Target="../media/hdphoto27.wdp"/><Relationship Id="rId4" Type="http://schemas.openxmlformats.org/officeDocument/2006/relationships/image" Target="../media/image53.png"/><Relationship Id="rId5" Type="http://schemas.microsoft.com/office/2007/relationships/hdphoto" Target="../media/hdphoto28.wdp"/><Relationship Id="rId6" Type="http://schemas.openxmlformats.org/officeDocument/2006/relationships/image" Target="../media/image54.png"/><Relationship Id="rId7" Type="http://schemas.microsoft.com/office/2007/relationships/hdphoto" Target="../media/hdphoto29.wdp"/><Relationship Id="rId8" Type="http://schemas.openxmlformats.org/officeDocument/2006/relationships/image" Target="../media/image55.png"/><Relationship Id="rId9" Type="http://schemas.microsoft.com/office/2007/relationships/hdphoto" Target="../media/hdphoto30.wdp"/><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31.wdp"/><Relationship Id="rId4" Type="http://schemas.openxmlformats.org/officeDocument/2006/relationships/image" Target="../media/image58.png"/><Relationship Id="rId5" Type="http://schemas.microsoft.com/office/2007/relationships/hdphoto" Target="../media/hdphoto32.wdp"/><Relationship Id="rId6" Type="http://schemas.openxmlformats.org/officeDocument/2006/relationships/image" Target="../media/image59.png"/><Relationship Id="rId7" Type="http://schemas.microsoft.com/office/2007/relationships/hdphoto" Target="../media/hdphoto33.wdp"/><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microsoft.com/office/2007/relationships/hdphoto" Target="../media/hdphoto34.wdp"/><Relationship Id="rId4" Type="http://schemas.openxmlformats.org/officeDocument/2006/relationships/image" Target="../media/image61.png"/><Relationship Id="rId5" Type="http://schemas.microsoft.com/office/2007/relationships/hdphoto" Target="../media/hdphoto35.wdp"/><Relationship Id="rId6" Type="http://schemas.openxmlformats.org/officeDocument/2006/relationships/image" Target="../media/image62.png"/><Relationship Id="rId7" Type="http://schemas.microsoft.com/office/2007/relationships/hdphoto" Target="../media/hdphoto36.wdp"/><Relationship Id="rId8" Type="http://schemas.openxmlformats.org/officeDocument/2006/relationships/image" Target="../media/image63.png"/><Relationship Id="rId9" Type="http://schemas.microsoft.com/office/2007/relationships/hdphoto" Target="../media/hdphoto37.wdp"/><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microsoft.com/office/2007/relationships/hdphoto" Target="../media/hdphoto34.wdp"/><Relationship Id="rId4" Type="http://schemas.openxmlformats.org/officeDocument/2006/relationships/image" Target="../media/image61.png"/><Relationship Id="rId5" Type="http://schemas.microsoft.com/office/2007/relationships/hdphoto" Target="../media/hdphoto35.wdp"/><Relationship Id="rId6" Type="http://schemas.openxmlformats.org/officeDocument/2006/relationships/image" Target="../media/image62.png"/><Relationship Id="rId7" Type="http://schemas.microsoft.com/office/2007/relationships/hdphoto" Target="../media/hdphoto36.wdp"/><Relationship Id="rId8" Type="http://schemas.openxmlformats.org/officeDocument/2006/relationships/image" Target="../media/image63.png"/><Relationship Id="rId9" Type="http://schemas.microsoft.com/office/2007/relationships/hdphoto" Target="../media/hdphoto37.wdp"/><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microsoft.com/office/2007/relationships/hdphoto" Target="../media/hdphoto38.wdp"/><Relationship Id="rId4" Type="http://schemas.openxmlformats.org/officeDocument/2006/relationships/image" Target="../media/image65.png"/><Relationship Id="rId5" Type="http://schemas.microsoft.com/office/2007/relationships/hdphoto" Target="../media/hdphoto39.wdp"/><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microsoft.com/office/2007/relationships/hdphoto" Target="../media/hdphoto40.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microsoft.com/office/2007/relationships/hdphoto" Target="../media/hdphoto41.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microsoft.com/office/2007/relationships/hdphoto" Target="../media/hdphoto42.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microsoft.com/office/2007/relationships/hdphoto" Target="../media/hdphoto43.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microsoft.com/office/2007/relationships/hdphoto" Target="../media/hdphoto44.wdp"/></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4" Type="http://schemas.microsoft.com/office/2007/relationships/hdphoto" Target="../media/hdphoto45.wdp"/><Relationship Id="rId5" Type="http://schemas.openxmlformats.org/officeDocument/2006/relationships/image" Target="../media/image72.png"/><Relationship Id="rId6" Type="http://schemas.microsoft.com/office/2007/relationships/hdphoto" Target="../media/hdphoto46.wdp"/><Relationship Id="rId7" Type="http://schemas.openxmlformats.org/officeDocument/2006/relationships/image" Target="../media/image73.png"/><Relationship Id="rId8" Type="http://schemas.microsoft.com/office/2007/relationships/hdphoto" Target="../media/hdphoto47.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microsoft.com/office/2007/relationships/hdphoto" Target="../media/hdphoto48.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microsoft.com/office/2007/relationships/hdphoto" Target="../media/hdphoto49.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4" Type="http://schemas.microsoft.com/office/2007/relationships/hdphoto" Target="../media/hdphoto50.wdp"/><Relationship Id="rId5" Type="http://schemas.openxmlformats.org/officeDocument/2006/relationships/image" Target="../media/image77.png"/><Relationship Id="rId6" Type="http://schemas.microsoft.com/office/2007/relationships/hdphoto" Target="../media/hdphoto51.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4" Type="http://schemas.microsoft.com/office/2007/relationships/hdphoto" Target="../media/hdphoto52.wdp"/><Relationship Id="rId5" Type="http://schemas.openxmlformats.org/officeDocument/2006/relationships/image" Target="../media/image79.png"/><Relationship Id="rId6" Type="http://schemas.microsoft.com/office/2007/relationships/hdphoto" Target="../media/hdphoto53.wdp"/><Relationship Id="rId7" Type="http://schemas.openxmlformats.org/officeDocument/2006/relationships/image" Target="../media/image80.png"/><Relationship Id="rId8" Type="http://schemas.microsoft.com/office/2007/relationships/hdphoto" Target="../media/hdphoto54.wdp"/><Relationship Id="rId9" Type="http://schemas.openxmlformats.org/officeDocument/2006/relationships/image" Target="../media/image81.png"/><Relationship Id="rId10" Type="http://schemas.microsoft.com/office/2007/relationships/hdphoto" Target="../media/hdphoto55.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1.xml.rels><?xml version="1.0" encoding="UTF-8" standalone="yes"?>
<Relationships xmlns="http://schemas.openxmlformats.org/package/2006/relationships"><Relationship Id="rId11" Type="http://schemas.openxmlformats.org/officeDocument/2006/relationships/image" Target="../media/image86.png"/><Relationship Id="rId12" Type="http://schemas.microsoft.com/office/2007/relationships/hdphoto" Target="../media/hdphoto60.wdp"/><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2.png"/><Relationship Id="rId4" Type="http://schemas.microsoft.com/office/2007/relationships/hdphoto" Target="../media/hdphoto56.wdp"/><Relationship Id="rId5" Type="http://schemas.openxmlformats.org/officeDocument/2006/relationships/image" Target="../media/image83.png"/><Relationship Id="rId6" Type="http://schemas.microsoft.com/office/2007/relationships/hdphoto" Target="../media/hdphoto57.wdp"/><Relationship Id="rId7" Type="http://schemas.openxmlformats.org/officeDocument/2006/relationships/image" Target="../media/image84.png"/><Relationship Id="rId8" Type="http://schemas.microsoft.com/office/2007/relationships/hdphoto" Target="../media/hdphoto58.wdp"/><Relationship Id="rId9" Type="http://schemas.openxmlformats.org/officeDocument/2006/relationships/image" Target="../media/image85.png"/><Relationship Id="rId10" Type="http://schemas.microsoft.com/office/2007/relationships/hdphoto" Target="../media/hdphoto59.wdp"/></Relationships>
</file>

<file path=ppt/slides/_rels/slide62.xml.rels><?xml version="1.0" encoding="UTF-8" standalone="yes"?>
<Relationships xmlns="http://schemas.openxmlformats.org/package/2006/relationships"><Relationship Id="rId11" Type="http://schemas.openxmlformats.org/officeDocument/2006/relationships/image" Target="../media/image91.png"/><Relationship Id="rId12" Type="http://schemas.microsoft.com/office/2007/relationships/hdphoto" Target="../media/hdphoto65.wdp"/><Relationship Id="rId13" Type="http://schemas.openxmlformats.org/officeDocument/2006/relationships/image" Target="../media/image92.png"/><Relationship Id="rId14" Type="http://schemas.microsoft.com/office/2007/relationships/hdphoto" Target="../media/hdphoto66.wdp"/><Relationship Id="rId15" Type="http://schemas.openxmlformats.org/officeDocument/2006/relationships/image" Target="../media/image93.png"/><Relationship Id="rId16" Type="http://schemas.microsoft.com/office/2007/relationships/hdphoto" Target="../media/hdphoto67.wdp"/><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7.png"/><Relationship Id="rId4" Type="http://schemas.microsoft.com/office/2007/relationships/hdphoto" Target="../media/hdphoto61.wdp"/><Relationship Id="rId5" Type="http://schemas.openxmlformats.org/officeDocument/2006/relationships/image" Target="../media/image88.png"/><Relationship Id="rId6" Type="http://schemas.microsoft.com/office/2007/relationships/hdphoto" Target="../media/hdphoto62.wdp"/><Relationship Id="rId7" Type="http://schemas.openxmlformats.org/officeDocument/2006/relationships/image" Target="../media/image89.png"/><Relationship Id="rId8" Type="http://schemas.microsoft.com/office/2007/relationships/hdphoto" Target="../media/hdphoto63.wdp"/><Relationship Id="rId9" Type="http://schemas.openxmlformats.org/officeDocument/2006/relationships/image" Target="../media/image90.png"/><Relationship Id="rId10" Type="http://schemas.microsoft.com/office/2007/relationships/hdphoto" Target="../media/hdphoto64.wdp"/></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4" Type="http://schemas.microsoft.com/office/2007/relationships/hdphoto" Target="../media/hdphoto68.wdp"/><Relationship Id="rId5" Type="http://schemas.openxmlformats.org/officeDocument/2006/relationships/image" Target="../media/image95.png"/><Relationship Id="rId6" Type="http://schemas.microsoft.com/office/2007/relationships/hdphoto" Target="../media/hdphoto69.wdp"/><Relationship Id="rId7" Type="http://schemas.openxmlformats.org/officeDocument/2006/relationships/image" Target="../media/image96.png"/><Relationship Id="rId8" Type="http://schemas.microsoft.com/office/2007/relationships/hdphoto" Target="../media/hdphoto70.wdp"/><Relationship Id="rId9" Type="http://schemas.openxmlformats.org/officeDocument/2006/relationships/image" Target="../media/image97.png"/><Relationship Id="rId10" Type="http://schemas.microsoft.com/office/2007/relationships/hdphoto" Target="../media/hdphoto71.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4.xml.rels><?xml version="1.0" encoding="UTF-8" standalone="yes"?>
<Relationships xmlns="http://schemas.openxmlformats.org/package/2006/relationships"><Relationship Id="rId3" Type="http://schemas.openxmlformats.org/officeDocument/2006/relationships/image" Target="../media/image98.jpeg"/><Relationship Id="rId4" Type="http://schemas.openxmlformats.org/officeDocument/2006/relationships/image" Target="../media/image99.png"/><Relationship Id="rId5" Type="http://schemas.microsoft.com/office/2007/relationships/hdphoto" Target="../media/hdphoto72.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13.jpg"/><Relationship Id="rId6"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7240" y="409388"/>
            <a:ext cx="7543800" cy="914400"/>
          </a:xfrm>
        </p:spPr>
        <p:txBody>
          <a:bodyPr>
            <a:normAutofit/>
          </a:bodyPr>
          <a:lstStyle/>
          <a:p>
            <a:pPr marL="0" indent="0" algn="ctr"/>
            <a:r>
              <a:rPr lang="en-US" dirty="0">
                <a:effectLst>
                  <a:outerShdw blurRad="38100" dist="38100" dir="2700000" algn="tl">
                    <a:srgbClr val="000000">
                      <a:alpha val="43137"/>
                    </a:srgbClr>
                  </a:outerShdw>
                </a:effectLst>
                <a:latin typeface="Acta Display Medium"/>
                <a:cs typeface="Acta Display Medium"/>
              </a:rPr>
              <a:t>HISTORY</a:t>
            </a:r>
          </a:p>
        </p:txBody>
      </p:sp>
      <p:sp>
        <p:nvSpPr>
          <p:cNvPr id="3" name="Content Placeholder 2"/>
          <p:cNvSpPr>
            <a:spLocks noGrp="1"/>
          </p:cNvSpPr>
          <p:nvPr>
            <p:ph idx="1"/>
          </p:nvPr>
        </p:nvSpPr>
        <p:spPr>
          <a:xfrm>
            <a:off x="1188720" y="1703900"/>
            <a:ext cx="7388013" cy="4696900"/>
          </a:xfrm>
        </p:spPr>
        <p:txBody>
          <a:bodyPr>
            <a:normAutofit/>
          </a:bodyPr>
          <a:lstStyle/>
          <a:p>
            <a:pPr marL="0" indent="0">
              <a:buNone/>
            </a:pPr>
            <a:r>
              <a:rPr lang="en-US" sz="2000" baseline="30000" dirty="0">
                <a:latin typeface="Arial"/>
                <a:cs typeface="Arial"/>
              </a:rPr>
              <a:t>On April 7, 1818, Henry Sands Brooks opened the doors of his clothing store in downtown New York City. Guiding this new venture was a forward-thinking mission statement: “to make and deal only in merchandise of the best quality.” In 1850, Henry Sands Brooks’ children renamed the company, which was already emerging as a leader in ready-made clothing, Brooks Brothers. </a:t>
            </a:r>
          </a:p>
          <a:p>
            <a:endParaRPr lang="en-US" sz="2000" baseline="30000" dirty="0">
              <a:latin typeface="Arial"/>
              <a:cs typeface="Arial"/>
            </a:endParaRPr>
          </a:p>
          <a:p>
            <a:pPr marL="0" indent="0">
              <a:buNone/>
            </a:pPr>
            <a:r>
              <a:rPr lang="en-US" sz="2000" baseline="30000" dirty="0">
                <a:latin typeface="Arial"/>
                <a:cs typeface="Arial"/>
              </a:rPr>
              <a:t>By the turn of the twentieth century, much of contemporary American dressing had roots in the styles first introduced by the company — such as the famous Number One Sack Suit. The 1930s and 1940s saw an expansion of offerings, including the U.S. introduction of argyle, madras and seersucker.</a:t>
            </a:r>
          </a:p>
          <a:p>
            <a:endParaRPr lang="en-US" sz="2000" baseline="30000" dirty="0">
              <a:latin typeface="Arial"/>
              <a:cs typeface="Arial"/>
            </a:endParaRPr>
          </a:p>
          <a:p>
            <a:pPr marL="0" indent="0">
              <a:buNone/>
            </a:pPr>
            <a:r>
              <a:rPr lang="en-US" sz="2000" baseline="30000" dirty="0">
                <a:latin typeface="Arial"/>
                <a:cs typeface="Arial"/>
              </a:rPr>
              <a:t>During the postwar period, female customers began wearing the boys’ pink oxford, a trend soon featured on the cover of </a:t>
            </a:r>
            <a:r>
              <a:rPr lang="en-US" sz="2000" i="1" baseline="30000" dirty="0">
                <a:latin typeface="Arial"/>
                <a:cs typeface="Arial"/>
              </a:rPr>
              <a:t>Life</a:t>
            </a:r>
            <a:r>
              <a:rPr lang="en-US" sz="2000" baseline="30000" dirty="0">
                <a:latin typeface="Arial"/>
                <a:cs typeface="Arial"/>
              </a:rPr>
              <a:t> magazine. When Brooks Brothers partnered with </a:t>
            </a:r>
            <a:r>
              <a:rPr lang="en-US" sz="2000" i="1" baseline="30000" dirty="0">
                <a:latin typeface="Arial"/>
                <a:cs typeface="Arial"/>
              </a:rPr>
              <a:t>Vogue</a:t>
            </a:r>
            <a:r>
              <a:rPr lang="en-US" sz="2000" baseline="30000" dirty="0">
                <a:latin typeface="Arial"/>
                <a:cs typeface="Arial"/>
              </a:rPr>
              <a:t> to make a pink shirt just for women, they created an overnight fashion sensation. In 1949, Brooks Brothers devoted a small corner of its store to women’s merchandise. And in 1976 the company launched its first full-scale women’s department. </a:t>
            </a:r>
          </a:p>
          <a:p>
            <a:endParaRPr lang="en-US" sz="2000" baseline="30000" dirty="0">
              <a:latin typeface="Arial"/>
              <a:cs typeface="Arial"/>
            </a:endParaRPr>
          </a:p>
          <a:p>
            <a:pPr marL="0" indent="0">
              <a:buNone/>
            </a:pPr>
            <a:r>
              <a:rPr lang="en-US" sz="2000" baseline="30000" dirty="0">
                <a:latin typeface="Arial"/>
                <a:cs typeface="Arial"/>
              </a:rPr>
              <a:t>With almost 200 years of heritage, Brooks Brothers is firmly established as an iconic American brand with a global presence.</a:t>
            </a:r>
            <a:endParaRPr lang="en-US" sz="1800" spc="100" dirty="0">
              <a:latin typeface="Arial"/>
              <a:cs typeface="Arial"/>
            </a:endParaRPr>
          </a:p>
        </p:txBody>
      </p:sp>
    </p:spTree>
    <p:extLst>
      <p:ext uri="{BB962C8B-B14F-4D97-AF65-F5344CB8AC3E}">
        <p14:creationId xmlns:p14="http://schemas.microsoft.com/office/powerpoint/2010/main" val="16454275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3531" y="274638"/>
            <a:ext cx="8493269" cy="645708"/>
          </a:xfrm>
        </p:spPr>
        <p:txBody>
          <a:bodyPr>
            <a:normAutofit fontScale="90000"/>
          </a:bodyPr>
          <a:lstStyle/>
          <a:p>
            <a:pPr marL="0" indent="0" algn="l"/>
            <a:r>
              <a:rPr lang="en-US" sz="4800" spc="60" dirty="0" smtClean="0">
                <a:latin typeface="Acta Display Book"/>
                <a:cs typeface="Acta Display Book"/>
              </a:rPr>
              <a:t>Our Stylist’s Tips</a:t>
            </a:r>
            <a:endParaRPr lang="en-US" sz="4800" spc="60" dirty="0">
              <a:latin typeface="Acta Display Book"/>
              <a:cs typeface="Acta Display Book"/>
            </a:endParaRPr>
          </a:p>
        </p:txBody>
      </p:sp>
      <p:pic>
        <p:nvPicPr>
          <p:cNvPr id="3" name="Picture 2"/>
          <p:cNvPicPr>
            <a:picLocks noChangeAspect="1"/>
          </p:cNvPicPr>
          <p:nvPr/>
        </p:nvPicPr>
        <p:blipFill>
          <a:blip r:embed="rId3"/>
          <a:stretch>
            <a:fillRect/>
          </a:stretch>
        </p:blipFill>
        <p:spPr>
          <a:xfrm>
            <a:off x="193531" y="998973"/>
            <a:ext cx="4464375" cy="5656319"/>
          </a:xfrm>
          <a:prstGeom prst="rect">
            <a:avLst/>
          </a:prstGeom>
        </p:spPr>
      </p:pic>
      <p:sp>
        <p:nvSpPr>
          <p:cNvPr id="6" name="Rectangle 5"/>
          <p:cNvSpPr/>
          <p:nvPr/>
        </p:nvSpPr>
        <p:spPr>
          <a:xfrm>
            <a:off x="5510900" y="998973"/>
            <a:ext cx="2734148" cy="1118254"/>
          </a:xfrm>
          <a:prstGeom prst="rect">
            <a:avLst/>
          </a:prstGeom>
        </p:spPr>
        <p:txBody>
          <a:bodyPr wrap="square">
            <a:spAutoFit/>
          </a:bodyPr>
          <a:lstStyle/>
          <a:p>
            <a:r>
              <a:rPr lang="en-US" sz="1600" b="1" baseline="30000" dirty="0" smtClean="0">
                <a:latin typeface="Arial"/>
                <a:cs typeface="Arial"/>
              </a:rPr>
              <a:t>IT’S A FIT:</a:t>
            </a:r>
            <a:endParaRPr lang="en-US" sz="1400" baseline="30000" dirty="0" smtClean="0">
              <a:latin typeface="Arial Narrow"/>
              <a:cs typeface="Arial Narrow"/>
            </a:endParaRPr>
          </a:p>
          <a:p>
            <a:r>
              <a:rPr lang="en-US" sz="1400" baseline="30000" dirty="0" smtClean="0">
                <a:latin typeface="Arial Narrow"/>
                <a:cs typeface="Arial Narrow"/>
              </a:rPr>
              <a:t>Make sure your clothing fits at the widest part of your body — for most women, that means the hip and waist area as well as the shoulder and bust area. Check that the shoulder seam lies at the outer edge of your shoulder line. Choose the size that fits best and allow our tailors to work their magic.</a:t>
            </a:r>
            <a:endParaRPr lang="en-US" sz="1400" baseline="30000" dirty="0">
              <a:latin typeface="Arial Narrow"/>
              <a:cs typeface="Arial Narrow"/>
            </a:endParaRPr>
          </a:p>
        </p:txBody>
      </p:sp>
      <p:sp>
        <p:nvSpPr>
          <p:cNvPr id="7" name="Rectangle 6"/>
          <p:cNvSpPr/>
          <p:nvPr/>
        </p:nvSpPr>
        <p:spPr>
          <a:xfrm>
            <a:off x="5513870" y="2754562"/>
            <a:ext cx="2734148" cy="974625"/>
          </a:xfrm>
          <a:prstGeom prst="rect">
            <a:avLst/>
          </a:prstGeom>
        </p:spPr>
        <p:txBody>
          <a:bodyPr wrap="square">
            <a:spAutoFit/>
          </a:bodyPr>
          <a:lstStyle/>
          <a:p>
            <a:r>
              <a:rPr lang="en-US" sz="1400" b="1" baseline="30000" dirty="0" smtClean="0">
                <a:latin typeface="Arial"/>
                <a:cs typeface="Arial"/>
              </a:rPr>
              <a:t>THE EDIT:</a:t>
            </a:r>
            <a:endParaRPr lang="en-US" sz="1200" baseline="30000" dirty="0">
              <a:latin typeface="Arial Narrow"/>
              <a:cs typeface="Arial Narrow"/>
            </a:endParaRPr>
          </a:p>
          <a:p>
            <a:r>
              <a:rPr lang="en-US" sz="1400" baseline="30000" dirty="0" smtClean="0">
                <a:latin typeface="Arial Narrow"/>
                <a:cs typeface="Arial Narrow"/>
              </a:rPr>
              <a:t>Make </a:t>
            </a:r>
            <a:r>
              <a:rPr lang="en-US" sz="1400" baseline="30000" dirty="0">
                <a:latin typeface="Arial Narrow"/>
                <a:cs typeface="Arial Narrow"/>
              </a:rPr>
              <a:t>sure you remove at least one item for every new look you add to your closet. Buying fewer yet higher-quality items curates your closet, and you may be surprised at how well the clothes you truly love work together — even when you haven’t planned it that way.</a:t>
            </a:r>
          </a:p>
        </p:txBody>
      </p:sp>
      <p:sp>
        <p:nvSpPr>
          <p:cNvPr id="8" name="Rectangle 7"/>
          <p:cNvSpPr/>
          <p:nvPr/>
        </p:nvSpPr>
        <p:spPr>
          <a:xfrm>
            <a:off x="5514446" y="4248679"/>
            <a:ext cx="2734148" cy="830996"/>
          </a:xfrm>
          <a:prstGeom prst="rect">
            <a:avLst/>
          </a:prstGeom>
        </p:spPr>
        <p:txBody>
          <a:bodyPr wrap="square">
            <a:spAutoFit/>
          </a:bodyPr>
          <a:lstStyle/>
          <a:p>
            <a:r>
              <a:rPr lang="en-US" sz="1400" b="1" baseline="30000" dirty="0" smtClean="0">
                <a:latin typeface="Arial"/>
                <a:cs typeface="Arial"/>
              </a:rPr>
              <a:t>GET STEAMED:</a:t>
            </a:r>
            <a:endParaRPr lang="en-US" sz="1200" baseline="30000" dirty="0">
              <a:latin typeface="Arial Narrow"/>
              <a:cs typeface="Arial Narrow"/>
            </a:endParaRPr>
          </a:p>
          <a:p>
            <a:r>
              <a:rPr lang="en-US" sz="1400" baseline="30000" dirty="0" smtClean="0">
                <a:latin typeface="Arial Narrow"/>
                <a:cs typeface="Arial Narrow"/>
              </a:rPr>
              <a:t>Unless </a:t>
            </a:r>
            <a:r>
              <a:rPr lang="en-US" sz="1400" baseline="30000" dirty="0">
                <a:latin typeface="Arial Narrow"/>
                <a:cs typeface="Arial Narrow"/>
              </a:rPr>
              <a:t>you experience an unfortunate spill, use a clothes brush to restore fabric’s nap, and steam or spot clean rather than dry-clean to revitalize the fabric. This will keep your wardrobe looking fresh and vibrant for years.</a:t>
            </a:r>
          </a:p>
        </p:txBody>
      </p:sp>
      <p:sp>
        <p:nvSpPr>
          <p:cNvPr id="9" name="Rectangle 8"/>
          <p:cNvSpPr/>
          <p:nvPr/>
        </p:nvSpPr>
        <p:spPr>
          <a:xfrm>
            <a:off x="5508506" y="5824296"/>
            <a:ext cx="2734148" cy="830996"/>
          </a:xfrm>
          <a:prstGeom prst="rect">
            <a:avLst/>
          </a:prstGeom>
        </p:spPr>
        <p:txBody>
          <a:bodyPr wrap="square">
            <a:spAutoFit/>
          </a:bodyPr>
          <a:lstStyle/>
          <a:p>
            <a:r>
              <a:rPr lang="en-US" sz="1400" b="1" baseline="30000" dirty="0" smtClean="0">
                <a:latin typeface="Arial"/>
                <a:cs typeface="Arial"/>
              </a:rPr>
              <a:t>FIND A TAILOR:</a:t>
            </a:r>
            <a:endParaRPr lang="en-US" sz="1200" baseline="30000" dirty="0">
              <a:latin typeface="Arial Narrow"/>
              <a:cs typeface="Arial Narrow"/>
            </a:endParaRPr>
          </a:p>
          <a:p>
            <a:r>
              <a:rPr lang="en-US" sz="1400" baseline="30000" dirty="0" smtClean="0">
                <a:latin typeface="Arial Narrow"/>
                <a:cs typeface="Arial Narrow"/>
              </a:rPr>
              <a:t>A </a:t>
            </a:r>
            <a:r>
              <a:rPr lang="en-US" sz="1400" baseline="30000" dirty="0">
                <a:latin typeface="Arial Narrow"/>
                <a:cs typeface="Arial Narrow"/>
              </a:rPr>
              <a:t>trusted tailor will fine-tune most garments as a finishing touch to create a truly personalized fit. Ask your tailor’s opinion, and don’t be afraid to purchase a bigger size and tailor down. </a:t>
            </a:r>
          </a:p>
        </p:txBody>
      </p:sp>
    </p:spTree>
    <p:extLst>
      <p:ext uri="{BB962C8B-B14F-4D97-AF65-F5344CB8AC3E}">
        <p14:creationId xmlns:p14="http://schemas.microsoft.com/office/powerpoint/2010/main" val="14428168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B_S14_WOMENS_SUITING_SHOT07_0038.jpg"/>
          <p:cNvPicPr>
            <a:picLocks noChangeAspect="1"/>
          </p:cNvPicPr>
          <p:nvPr/>
        </p:nvPicPr>
        <p:blipFill rotWithShape="1">
          <a:blip r:embed="rId2">
            <a:extLst>
              <a:ext uri="{BEBA8EAE-BF5A-486C-A8C5-ECC9F3942E4B}">
                <a14:imgProps xmlns:a14="http://schemas.microsoft.com/office/drawing/2010/main">
                  <a14:imgLayer r:embed="rId3">
                    <a14:imgEffect>
                      <a14:backgroundRemoval t="11715" b="100000" l="0" r="89291">
                        <a14:foregroundMark x1="52156" y1="36171" x2="52156" y2="36171"/>
                        <a14:foregroundMark x1="53547" y1="19988" x2="34910" y2="17150"/>
                        <a14:foregroundMark x1="35466" y1="17935" x2="35466" y2="17935"/>
                        <a14:foregroundMark x1="72740" y1="19143" x2="49374" y2="26027"/>
                        <a14:foregroundMark x1="64812" y1="26630" x2="46175" y2="31522"/>
                        <a14:foregroundMark x1="35466" y1="26268" x2="56328" y2="31099"/>
                        <a14:foregroundMark x1="65229" y1="33514" x2="44784" y2="33514"/>
                        <a14:foregroundMark x1="63839" y1="31280" x2="54520" y2="31884"/>
                        <a14:foregroundMark x1="74131" y1="45894" x2="74131" y2="45894"/>
                        <a14:foregroundMark x1="89291" y1="63647" x2="89708" y2="63647"/>
                        <a14:foregroundMark x1="86648" y1="61655" x2="86648" y2="61655"/>
                        <a14:foregroundMark x1="86092" y1="60386" x2="86648" y2="60085"/>
                        <a14:foregroundMark x1="73853" y1="61111" x2="73853" y2="61111"/>
                        <a14:foregroundMark x1="72184" y1="50121" x2="72184" y2="50121"/>
                        <a14:foregroundMark x1="68985" y1="51993" x2="71488" y2="46014"/>
                        <a14:foregroundMark x1="71766" y1="44807" x2="72184" y2="19686"/>
                        <a14:foregroundMark x1="37969" y1="28261" x2="36579" y2="29046"/>
                        <a14:foregroundMark x1="63004" y1="36473" x2="54242" y2="37077"/>
                        <a14:foregroundMark x1="83449" y1="60386" x2="83449" y2="60386"/>
                        <a14:foregroundMark x1="81363" y1="60145" x2="81363" y2="60145"/>
                        <a14:foregroundMark x1="89152" y1="60024" x2="89152" y2="60024"/>
                        <a14:foregroundMark x1="31850" y1="40157" x2="31850" y2="40157"/>
                        <a14:foregroundMark x1="32823" y1="37198" x2="32823" y2="37198"/>
                        <a14:foregroundMark x1="74548" y1="18539" x2="74548" y2="18539"/>
                        <a14:foregroundMark x1="61335" y1="13527" x2="61335" y2="13527"/>
                        <a14:foregroundMark x1="61613" y1="13829" x2="62726" y2="14312"/>
                        <a14:foregroundMark x1="75382" y1="53080" x2="75382" y2="53080"/>
                        <a14:foregroundMark x1="75661" y1="52053" x2="75661" y2="52053"/>
                        <a14:foregroundMark x1="72184" y1="60628" x2="72184" y2="60628"/>
                        <a14:foregroundMark x1="33380" y1="34541" x2="33380" y2="34541"/>
                        <a14:foregroundMark x1="80389" y1="59360" x2="80389" y2="59360"/>
                        <a14:foregroundMark x1="79555" y1="57790" x2="79555" y2="57790"/>
                        <a14:foregroundMark x1="79833" y1="58877" x2="79833" y2="58877"/>
                        <a14:foregroundMark x1="79138" y1="57065" x2="79138" y2="57065"/>
                        <a14:foregroundMark x1="78720" y1="56341" x2="78720" y2="56341"/>
                        <a14:foregroundMark x1="78303" y1="55556" x2="78303" y2="55556"/>
                        <a14:foregroundMark x1="78025" y1="54891" x2="78025" y2="54891"/>
                        <a14:backgroundMark x1="75382" y1="55737" x2="75382" y2="55737"/>
                        <a14:backgroundMark x1="70932" y1="58273" x2="70932" y2="58273"/>
                        <a14:backgroundMark x1="76495" y1="30737" x2="98609" y2="32850"/>
                        <a14:backgroundMark x1="66342" y1="37500" x2="65508" y2="37621"/>
                        <a14:backgroundMark x1="33380" y1="29348" x2="23505" y2="30797"/>
                        <a14:backgroundMark x1="65925" y1="33937" x2="65925" y2="33937"/>
                        <a14:backgroundMark x1="66481" y1="31159" x2="65508" y2="36836"/>
                        <a14:backgroundMark x1="73018" y1="56643" x2="73018" y2="56643"/>
                        <a14:backgroundMark x1="67038" y1="30495" x2="67038" y2="30495"/>
                        <a14:backgroundMark x1="82337" y1="59300" x2="82337" y2="59300"/>
                      </a14:backgroundRemoval>
                    </a14:imgEffect>
                  </a14:imgLayer>
                </a14:imgProps>
              </a:ext>
              <a:ext uri="{28A0092B-C50C-407E-A947-70E740481C1C}">
                <a14:useLocalDpi xmlns:a14="http://schemas.microsoft.com/office/drawing/2010/main" val="0"/>
              </a:ext>
            </a:extLst>
          </a:blip>
          <a:srcRect l="7442" t="11464" r="3987"/>
          <a:stretch/>
        </p:blipFill>
        <p:spPr>
          <a:xfrm>
            <a:off x="4620850" y="0"/>
            <a:ext cx="2978757" cy="6858000"/>
          </a:xfrm>
          <a:prstGeom prst="rect">
            <a:avLst/>
          </a:prstGeom>
        </p:spPr>
      </p:pic>
      <p:pic>
        <p:nvPicPr>
          <p:cNvPr id="7" name="Picture 6" descr="BB_S14_WOMENS_SUITING_SHOT06_0024.jpg"/>
          <p:cNvPicPr>
            <a:picLocks noChangeAspect="1"/>
          </p:cNvPicPr>
          <p:nvPr/>
        </p:nvPicPr>
        <p:blipFill rotWithShape="1">
          <a:blip r:embed="rId4">
            <a:extLst>
              <a:ext uri="{BEBA8EAE-BF5A-486C-A8C5-ECC9F3942E4B}">
                <a14:imgProps xmlns:a14="http://schemas.microsoft.com/office/drawing/2010/main">
                  <a14:imgLayer r:embed="rId5">
                    <a14:imgEffect>
                      <a14:backgroundRemoval t="13808" b="100000" l="5616" r="95290">
                        <a14:foregroundMark x1="22826" y1="64294" x2="24638" y2="64294"/>
                        <a14:foregroundMark x1="71558" y1="97141" x2="64493" y2="97141"/>
                        <a14:foregroundMark x1="78986" y1="89477" x2="66123" y2="89173"/>
                        <a14:foregroundMark x1="71196" y1="91788" x2="68116" y2="88929"/>
                        <a14:foregroundMark x1="46014" y1="98540" x2="49094" y2="91910"/>
                        <a14:foregroundMark x1="80616" y1="75122" x2="67754" y2="87652"/>
                        <a14:foregroundMark x1="43297" y1="77676" x2="49819" y2="79136"/>
                        <a14:foregroundMark x1="36413" y1="69891" x2="48551" y2="72080"/>
                        <a14:foregroundMark x1="52174" y1="70864" x2="39855" y2="78041"/>
                        <a14:foregroundMark x1="51449" y1="87165" x2="48188" y2="90998"/>
                        <a14:foregroundMark x1="52174" y1="74574" x2="48007" y2="79015"/>
                        <a14:foregroundMark x1="53442" y1="67762" x2="45109" y2="74148"/>
                        <a14:foregroundMark x1="63043" y1="70560" x2="73551" y2="70803"/>
                        <a14:foregroundMark x1="62138" y1="77859" x2="72826" y2="78102"/>
                        <a14:foregroundMark x1="62138" y1="74270" x2="75181" y2="72567"/>
                        <a14:foregroundMark x1="87500" y1="44404" x2="87500" y2="44404"/>
                        <a14:foregroundMark x1="40580" y1="16849" x2="40580" y2="16849"/>
                        <a14:foregroundMark x1="60326" y1="15937" x2="60326" y2="15937"/>
                        <a14:foregroundMark x1="67572" y1="15146" x2="67572" y2="15146"/>
                        <a14:foregroundMark x1="29891" y1="74939" x2="29891" y2="74939"/>
                        <a14:foregroundMark x1="30616" y1="76338" x2="30616" y2="76338"/>
                        <a14:foregroundMark x1="29710" y1="74088" x2="29710" y2="74088"/>
                        <a14:foregroundMark x1="30435" y1="76764" x2="30435" y2="76764"/>
                        <a14:foregroundMark x1="30616" y1="77494" x2="30616" y2="77494"/>
                        <a14:foregroundMark x1="31703" y1="76886" x2="31703" y2="76886"/>
                        <a14:foregroundMark x1="30072" y1="75547" x2="30072" y2="75547"/>
                        <a14:foregroundMark x1="32065" y1="77798" x2="32065" y2="77798"/>
                        <a14:foregroundMark x1="48370" y1="85158" x2="48370" y2="85158"/>
                        <a14:foregroundMark x1="26449" y1="55109" x2="26449" y2="55109"/>
                        <a14:foregroundMark x1="25000" y1="56630" x2="25000" y2="56630"/>
                        <a14:foregroundMark x1="22283" y1="57603" x2="22283" y2="57603"/>
                        <a14:foregroundMark x1="20109" y1="58577" x2="20109" y2="58577"/>
                        <a14:foregroundMark x1="14493" y1="58759" x2="14493" y2="58759"/>
                        <a14:foregroundMark x1="27174" y1="54501" x2="27174" y2="54501"/>
                        <a14:foregroundMark x1="36232" y1="55779" x2="36232" y2="55779"/>
                        <a14:foregroundMark x1="27717" y1="58637" x2="27717" y2="58637"/>
                        <a14:foregroundMark x1="28442" y1="58090" x2="28442" y2="58090"/>
                        <a14:backgroundMark x1="55616" y1="98844" x2="55616" y2="98844"/>
                        <a14:backgroundMark x1="56341" y1="97202" x2="56703" y2="97445"/>
                        <a14:backgroundMark x1="58152" y1="70620" x2="58152" y2="70620"/>
                        <a14:backgroundMark x1="58877" y1="72141" x2="55978" y2="97384"/>
                        <a14:backgroundMark x1="57428" y1="67883" x2="57428" y2="67883"/>
                        <a14:backgroundMark x1="56703" y1="54197" x2="56703" y2="54197"/>
                        <a14:backgroundMark x1="57428" y1="55596" x2="57428" y2="55596"/>
                        <a14:backgroundMark x1="56884" y1="53041" x2="56884" y2="53041"/>
                        <a14:backgroundMark x1="28442" y1="82482" x2="28442" y2="82482"/>
                        <a14:backgroundMark x1="7790" y1="80779" x2="14674" y2="81204"/>
                        <a14:backgroundMark x1="34420" y1="84976" x2="34420" y2="84976"/>
                        <a14:backgroundMark x1="32428" y1="70073" x2="31703" y2="69708"/>
                        <a14:backgroundMark x1="34783" y1="78163" x2="34783" y2="78163"/>
                        <a14:backgroundMark x1="32246" y1="70620" x2="32246" y2="70620"/>
                        <a14:backgroundMark x1="32246" y1="71229" x2="32246" y2="71229"/>
                        <a14:backgroundMark x1="32428" y1="72324" x2="32428" y2="72324"/>
                        <a14:backgroundMark x1="32246" y1="71715" x2="32246" y2="71715"/>
                        <a14:backgroundMark x1="32609" y1="73236" x2="32609" y2="73236"/>
                        <a14:backgroundMark x1="33152" y1="73723" x2="33152" y2="73723"/>
                        <a14:backgroundMark x1="33333" y1="74209" x2="33333" y2="74209"/>
                        <a14:backgroundMark x1="33152" y1="74696" x2="33152" y2="74696"/>
                        <a14:backgroundMark x1="33152" y1="75122" x2="33152" y2="75122"/>
                        <a14:backgroundMark x1="33152" y1="75487" x2="33152" y2="75487"/>
                        <a14:backgroundMark x1="33514" y1="75730" x2="33514" y2="75730"/>
                        <a14:backgroundMark x1="34058" y1="76156" x2="34058" y2="76156"/>
                        <a14:backgroundMark x1="33877" y1="76460" x2="33877" y2="76460"/>
                        <a14:backgroundMark x1="34058" y1="76886" x2="34058" y2="76886"/>
                        <a14:backgroundMark x1="78804" y1="98540" x2="78804" y2="98540"/>
                        <a14:backgroundMark x1="28804" y1="56022" x2="28804" y2="56022"/>
                        <a14:backgroundMark x1="29167" y1="55231" x2="29167" y2="55231"/>
                        <a14:backgroundMark x1="28804" y1="56387" x2="28804" y2="56387"/>
                        <a14:backgroundMark x1="29710" y1="57482" x2="29710" y2="57482"/>
                        <a14:backgroundMark x1="30072" y1="58090" x2="30072" y2="58090"/>
                        <a14:backgroundMark x1="30254" y1="58455" x2="30254" y2="58455"/>
                        <a14:backgroundMark x1="29348" y1="54684" x2="29348" y2="54684"/>
                        <a14:backgroundMark x1="80072" y1="34063" x2="80072" y2="34063"/>
                      </a14:backgroundRemoval>
                    </a14:imgEffect>
                  </a14:imgLayer>
                </a14:imgProps>
              </a:ext>
              <a:ext uri="{28A0092B-C50C-407E-A947-70E740481C1C}">
                <a14:useLocalDpi xmlns:a14="http://schemas.microsoft.com/office/drawing/2010/main" val="0"/>
              </a:ext>
            </a:extLst>
          </a:blip>
          <a:srcRect t="13963"/>
          <a:stretch/>
        </p:blipFill>
        <p:spPr>
          <a:xfrm>
            <a:off x="2892521" y="-6614"/>
            <a:ext cx="2676396" cy="6858000"/>
          </a:xfrm>
          <a:prstGeom prst="rect">
            <a:avLst/>
          </a:prstGeom>
        </p:spPr>
      </p:pic>
      <p:pic>
        <p:nvPicPr>
          <p:cNvPr id="3" name="Picture 2" descr="BB_S14_WOMENS_SUITING_SHOT02_0170.jpg"/>
          <p:cNvPicPr>
            <a:picLocks noChangeAspect="1"/>
          </p:cNvPicPr>
          <p:nvPr/>
        </p:nvPicPr>
        <p:blipFill rotWithShape="1">
          <a:blip r:embed="rId6">
            <a:extLst>
              <a:ext uri="{BEBA8EAE-BF5A-486C-A8C5-ECC9F3942E4B}">
                <a14:imgProps xmlns:a14="http://schemas.microsoft.com/office/drawing/2010/main">
                  <a14:imgLayer r:embed="rId7">
                    <a14:imgEffect>
                      <a14:backgroundRemoval t="15563" b="99938" l="1974" r="94079">
                        <a14:foregroundMark x1="61020" y1="38750" x2="61020" y2="38750"/>
                        <a14:foregroundMark x1="10526" y1="30000" x2="22862" y2="27750"/>
                        <a14:foregroundMark x1="15132" y1="23188" x2="18257" y2="21563"/>
                        <a14:foregroundMark x1="38980" y1="18750" x2="38980" y2="18750"/>
                        <a14:foregroundMark x1="74671" y1="51375" x2="74671" y2="51375"/>
                        <a14:foregroundMark x1="73684" y1="46125" x2="73684" y2="46125"/>
                        <a14:foregroundMark x1="69737" y1="40188" x2="69737" y2="40188"/>
                        <a14:foregroundMark x1="67105" y1="36813" x2="67105" y2="36813"/>
                        <a14:foregroundMark x1="73026" y1="43938" x2="71382" y2="42188"/>
                        <a14:foregroundMark x1="76316" y1="48313" x2="75000" y2="46938"/>
                        <a14:foregroundMark x1="82895" y1="86250" x2="82895" y2="86375"/>
                        <a14:foregroundMark x1="76974" y1="85125" x2="78618" y2="85000"/>
                        <a14:foregroundMark x1="76316" y1="78188" x2="78783" y2="77875"/>
                        <a14:foregroundMark x1="85362" y1="80375" x2="74507" y2="65125"/>
                        <a14:foregroundMark x1="80757" y1="86313" x2="82237" y2="78813"/>
                        <a14:foregroundMark x1="83224" y1="87125" x2="87171" y2="78938"/>
                        <a14:foregroundMark x1="81086" y1="75750" x2="81086" y2="75750"/>
                        <a14:foregroundMark x1="15625" y1="35813" x2="15625" y2="35813"/>
                        <a14:foregroundMark x1="12500" y1="36188" x2="12500" y2="36188"/>
                        <a14:foregroundMark x1="12993" y1="20625" x2="12993" y2="20625"/>
                        <a14:foregroundMark x1="10691" y1="33875" x2="10691" y2="33875"/>
                        <a14:foregroundMark x1="9539" y1="36688" x2="9539" y2="36688"/>
                        <a14:foregroundMark x1="11349" y1="23875" x2="11349" y2="23875"/>
                        <a14:foregroundMark x1="10691" y1="19813" x2="10691" y2="19813"/>
                        <a14:foregroundMark x1="10362" y1="21813" x2="10362" y2="21813"/>
                        <a14:foregroundMark x1="10033" y1="21125" x2="10033" y2="21125"/>
                        <a14:foregroundMark x1="10197" y1="20250" x2="10197" y2="20250"/>
                        <a14:foregroundMark x1="9539" y1="18938" x2="9539" y2="18938"/>
                        <a14:foregroundMark x1="11349" y1="26313" x2="11349" y2="26313"/>
                        <a14:foregroundMark x1="11020" y1="28938" x2="11020" y2="28938"/>
                        <a14:foregroundMark x1="10691" y1="27625" x2="10691" y2="27625"/>
                        <a14:foregroundMark x1="3947" y1="23375" x2="4112" y2="23188"/>
                        <a14:foregroundMark x1="12336" y1="50063" x2="12336" y2="50063"/>
                        <a14:foregroundMark x1="15461" y1="53438" x2="15461" y2="53438"/>
                        <a14:foregroundMark x1="9375" y1="20563" x2="9375" y2="20563"/>
                        <a14:foregroundMark x1="9539" y1="21438" x2="9539" y2="21438"/>
                        <a14:foregroundMark x1="9704" y1="22438" x2="9704" y2="22438"/>
                        <a14:foregroundMark x1="9704" y1="23375" x2="9704" y2="23375"/>
                        <a14:foregroundMark x1="9868" y1="24688" x2="9868" y2="24688"/>
                        <a14:foregroundMark x1="10033" y1="25688" x2="10033" y2="25688"/>
                        <a14:foregroundMark x1="9868" y1="26375" x2="9868" y2="26375"/>
                        <a14:foregroundMark x1="9868" y1="27063" x2="9868" y2="27063"/>
                        <a14:foregroundMark x1="9868" y1="28313" x2="9868" y2="28313"/>
                        <a14:foregroundMark x1="12007" y1="17688" x2="12007" y2="17688"/>
                        <a14:foregroundMark x1="10526" y1="18813" x2="10526" y2="18813"/>
                        <a14:backgroundMark x1="70395" y1="48063" x2="70395" y2="48063"/>
                        <a14:backgroundMark x1="69901" y1="46125" x2="69901" y2="46125"/>
                        <a14:backgroundMark x1="18914" y1="40625" x2="18914" y2="40625"/>
                        <a14:backgroundMark x1="19737" y1="39375" x2="19737" y2="39375"/>
                        <a14:backgroundMark x1="20395" y1="38250" x2="20395" y2="38250"/>
                        <a14:backgroundMark x1="16447" y1="46938" x2="16447" y2="46938"/>
                        <a14:backgroundMark x1="42599" y1="56313" x2="41776" y2="70625"/>
                        <a14:backgroundMark x1="42105" y1="72188" x2="42105" y2="72188"/>
                        <a14:backgroundMark x1="42763" y1="98125" x2="42763" y2="98125"/>
                        <a14:backgroundMark x1="43914" y1="98438" x2="43914" y2="98438"/>
                        <a14:backgroundMark x1="45395" y1="99125" x2="45395" y2="99125"/>
                        <a14:backgroundMark x1="45395" y1="99125" x2="45395" y2="99500"/>
                        <a14:backgroundMark x1="96217" y1="79875" x2="96217" y2="79875"/>
                        <a14:backgroundMark x1="88651" y1="94188" x2="88651" y2="94188"/>
                        <a14:backgroundMark x1="66612" y1="92188" x2="66612" y2="92188"/>
                        <a14:backgroundMark x1="16283" y1="46000" x2="16283" y2="46000"/>
                        <a14:backgroundMark x1="2467" y1="29000" x2="9211" y2="27625"/>
                        <a14:backgroundMark x1="4112" y1="32750" x2="4112" y2="32750"/>
                        <a14:backgroundMark x1="16612" y1="48000" x2="16612" y2="48000"/>
                        <a14:backgroundMark x1="18092" y1="54625" x2="18092" y2="54625"/>
                        <a14:backgroundMark x1="8059" y1="26313" x2="8059" y2="26313"/>
                        <a14:backgroundMark x1="4770" y1="23750" x2="4770" y2="23750"/>
                        <a14:backgroundMark x1="4770" y1="25625" x2="4605" y2="17875"/>
                        <a14:backgroundMark x1="16283" y1="52312" x2="16283" y2="52312"/>
                        <a14:backgroundMark x1="16283" y1="53000" x2="16283" y2="53000"/>
                        <a14:backgroundMark x1="16612" y1="53438" x2="16612" y2="53438"/>
                        <a14:backgroundMark x1="16941" y1="48500" x2="16941" y2="48500"/>
                      </a14:backgroundRemoval>
                    </a14:imgEffect>
                  </a14:imgLayer>
                </a14:imgProps>
              </a:ext>
              <a:ext uri="{28A0092B-C50C-407E-A947-70E740481C1C}">
                <a14:useLocalDpi xmlns:a14="http://schemas.microsoft.com/office/drawing/2010/main" val="0"/>
              </a:ext>
            </a:extLst>
          </a:blip>
          <a:srcRect l="5926" t="15556" r="5515"/>
          <a:stretch/>
        </p:blipFill>
        <p:spPr>
          <a:xfrm>
            <a:off x="1407035" y="0"/>
            <a:ext cx="2733040" cy="6858000"/>
          </a:xfrm>
          <a:prstGeom prst="rect">
            <a:avLst/>
          </a:prstGeom>
        </p:spPr>
      </p:pic>
      <p:sp>
        <p:nvSpPr>
          <p:cNvPr id="2" name="Title 1"/>
          <p:cNvSpPr>
            <a:spLocks noGrp="1"/>
          </p:cNvSpPr>
          <p:nvPr>
            <p:ph type="title"/>
          </p:nvPr>
        </p:nvSpPr>
        <p:spPr>
          <a:xfrm>
            <a:off x="203884" y="3889279"/>
            <a:ext cx="3484362" cy="1676613"/>
          </a:xfrm>
        </p:spPr>
        <p:txBody>
          <a:bodyPr>
            <a:normAutofit/>
          </a:bodyPr>
          <a:lstStyle/>
          <a:p>
            <a:pPr marL="0" indent="0" algn="ctr"/>
            <a:r>
              <a:rPr lang="en-US" spc="100" dirty="0" smtClean="0">
                <a:latin typeface="Acta Display Medium"/>
                <a:cs typeface="Acta Display Medium"/>
              </a:rPr>
              <a:t>Classic </a:t>
            </a:r>
            <a:br>
              <a:rPr lang="en-US" spc="100" dirty="0" smtClean="0">
                <a:latin typeface="Acta Display Medium"/>
                <a:cs typeface="Acta Display Medium"/>
              </a:rPr>
            </a:br>
            <a:r>
              <a:rPr lang="en-US" spc="100" dirty="0" smtClean="0">
                <a:latin typeface="Acta Display Medium"/>
                <a:cs typeface="Acta Display Medium"/>
              </a:rPr>
              <a:t>Suiting</a:t>
            </a:r>
            <a:endParaRPr lang="en-US" spc="100" dirty="0">
              <a:latin typeface="Acta Display Medium"/>
              <a:cs typeface="Acta Display Medium"/>
            </a:endParaRPr>
          </a:p>
        </p:txBody>
      </p:sp>
      <p:pic>
        <p:nvPicPr>
          <p:cNvPr id="9" name="Picture 8" descr="FEATURE_DRESS3WAYS-1-012.jpg"/>
          <p:cNvPicPr>
            <a:picLocks noChangeAspect="1"/>
          </p:cNvPicPr>
          <p:nvPr/>
        </p:nvPicPr>
        <p:blipFill rotWithShape="1">
          <a:blip r:embed="rId8">
            <a:extLst>
              <a:ext uri="{BEBA8EAE-BF5A-486C-A8C5-ECC9F3942E4B}">
                <a14:imgProps xmlns:a14="http://schemas.microsoft.com/office/drawing/2010/main">
                  <a14:imgLayer r:embed="rId9">
                    <a14:imgEffect>
                      <a14:backgroundRemoval t="11458" b="96136" l="7252" r="80286">
                        <a14:foregroundMark x1="40858" y1="11797" x2="40858" y2="11797"/>
                        <a14:foregroundMark x1="7457" y1="16203" x2="7354" y2="16203"/>
                        <a14:foregroundMark x1="32686" y1="52203" x2="32686" y2="52203"/>
                        <a14:foregroundMark x1="33912" y1="55051" x2="33912" y2="55051"/>
                        <a14:foregroundMark x1="80286" y1="59322" x2="80286" y2="59322"/>
                        <a14:foregroundMark x1="64760" y1="50169" x2="64760" y2="50169"/>
                        <a14:foregroundMark x1="65066" y1="49356" x2="65066" y2="49356"/>
                        <a14:backgroundMark x1="59755" y1="44610" x2="59755" y2="44610"/>
                        <a14:backgroundMark x1="59755" y1="49220" x2="59755" y2="49220"/>
                        <a14:backgroundMark x1="58836" y1="53288" x2="58836" y2="53288"/>
                        <a14:backgroundMark x1="60981" y1="52678" x2="60981" y2="52678"/>
                        <a14:backgroundMark x1="60981" y1="52678" x2="60981" y2="52678"/>
                        <a14:backgroundMark x1="33810" y1="50576" x2="33810" y2="50576"/>
                        <a14:backgroundMark x1="58427" y1="54237" x2="58427" y2="54237"/>
                        <a14:backgroundMark x1="32891" y1="54576" x2="32891" y2="54576"/>
                        <a14:backgroundMark x1="36874" y1="14780" x2="36874" y2="14780"/>
                        <a14:backgroundMark x1="38100" y1="16407" x2="38100" y2="16407"/>
                        <a14:backgroundMark x1="59653" y1="43186" x2="59653" y2="43186"/>
                        <a14:backgroundMark x1="59653" y1="46847" x2="59653" y2="46847"/>
                        <a14:backgroundMark x1="49234" y1="91932" x2="49234" y2="91932"/>
                        <a14:backgroundMark x1="49540" y1="92271" x2="49540" y2="92271"/>
                        <a14:backgroundMark x1="34014" y1="50983" x2="34014" y2="50983"/>
                        <a14:backgroundMark x1="34525" y1="54305" x2="34525" y2="54305"/>
                        <a14:backgroundMark x1="34729" y1="54644" x2="34729" y2="54644"/>
                        <a14:backgroundMark x1="34014" y1="49695" x2="34014" y2="49695"/>
                        <a14:backgroundMark x1="34831" y1="55254" x2="34831" y2="55254"/>
                      </a14:backgroundRemoval>
                    </a14:imgEffect>
                  </a14:imgLayer>
                </a14:imgProps>
              </a:ext>
              <a:ext uri="{28A0092B-C50C-407E-A947-70E740481C1C}">
                <a14:useLocalDpi xmlns:a14="http://schemas.microsoft.com/office/drawing/2010/main" val="0"/>
              </a:ext>
            </a:extLst>
          </a:blip>
          <a:srcRect l="17354" t="17548" r="21841" b="1737"/>
          <a:stretch/>
        </p:blipFill>
        <p:spPr>
          <a:xfrm>
            <a:off x="6299144" y="0"/>
            <a:ext cx="3505201" cy="7010400"/>
          </a:xfrm>
          <a:prstGeom prst="rect">
            <a:avLst/>
          </a:prstGeom>
        </p:spPr>
      </p:pic>
    </p:spTree>
    <p:extLst>
      <p:ext uri="{BB962C8B-B14F-4D97-AF65-F5344CB8AC3E}">
        <p14:creationId xmlns:p14="http://schemas.microsoft.com/office/powerpoint/2010/main" val="29151841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0366" y="2260600"/>
            <a:ext cx="4116433" cy="3865563"/>
          </a:xfrm>
        </p:spPr>
        <p:txBody>
          <a:bodyPr>
            <a:normAutofit/>
          </a:bodyPr>
          <a:lstStyle/>
          <a:p>
            <a:pPr marL="0" indent="0">
              <a:lnSpc>
                <a:spcPct val="150000"/>
              </a:lnSpc>
              <a:buNone/>
            </a:pPr>
            <a:r>
              <a:rPr lang="en-US" sz="1800" spc="100" dirty="0" smtClean="0">
                <a:latin typeface="Helvetica Neue"/>
                <a:cs typeface="Helvetica Neue"/>
              </a:rPr>
              <a:t>BUILDING YOUR WARDROBE</a:t>
            </a:r>
          </a:p>
          <a:p>
            <a:pPr marL="0" indent="0">
              <a:lnSpc>
                <a:spcPct val="150000"/>
              </a:lnSpc>
              <a:buFont typeface="Arial"/>
              <a:buChar char="•"/>
            </a:pPr>
            <a:r>
              <a:rPr lang="en-US" sz="1800" spc="100" dirty="0" smtClean="0">
                <a:latin typeface="Helvetica Neue"/>
                <a:cs typeface="Helvetica Neue"/>
              </a:rPr>
              <a:t>   </a:t>
            </a:r>
          </a:p>
          <a:p>
            <a:pPr marL="0" indent="0">
              <a:lnSpc>
                <a:spcPct val="150000"/>
              </a:lnSpc>
              <a:buNone/>
            </a:pPr>
            <a:endParaRPr lang="en-US" sz="1800" spc="100" dirty="0" smtClean="0">
              <a:latin typeface="Helvetica Neue"/>
              <a:cs typeface="Helvetica Neue"/>
            </a:endParaRPr>
          </a:p>
          <a:p>
            <a:pPr marL="0" indent="0">
              <a:buNone/>
            </a:pPr>
            <a:endParaRPr lang="en-US" sz="1800" spc="100" dirty="0">
              <a:latin typeface="Helvetica Neue"/>
              <a:cs typeface="Helvetica Neue"/>
            </a:endParaRPr>
          </a:p>
        </p:txBody>
      </p:sp>
      <p:sp>
        <p:nvSpPr>
          <p:cNvPr id="8" name="Title 1"/>
          <p:cNvSpPr txBox="1">
            <a:spLocks/>
          </p:cNvSpPr>
          <p:nvPr/>
        </p:nvSpPr>
        <p:spPr>
          <a:xfrm>
            <a:off x="4570367" y="0"/>
            <a:ext cx="4116433" cy="17827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100" normalizeH="0" baseline="0" noProof="0" smtClean="0">
                <a:ln>
                  <a:noFill/>
                </a:ln>
                <a:solidFill>
                  <a:schemeClr val="tx1"/>
                </a:solidFill>
                <a:effectLst/>
                <a:uLnTx/>
                <a:uFillTx/>
                <a:latin typeface="Acta Display Medium"/>
                <a:ea typeface="+mj-ea"/>
                <a:cs typeface="Acta Display Medium"/>
              </a:rPr>
              <a:t>Classic Suiting</a:t>
            </a:r>
            <a:endParaRPr kumimoji="0" lang="en-US" sz="4400" b="0" i="0" u="none" strike="noStrike" kern="1200" cap="none" spc="0" normalizeH="0" baseline="0" noProof="0" dirty="0">
              <a:ln>
                <a:noFill/>
              </a:ln>
              <a:solidFill>
                <a:schemeClr val="tx1"/>
              </a:solidFill>
              <a:effectLst/>
              <a:uLnTx/>
              <a:uFillTx/>
              <a:latin typeface="Acta Display Medium"/>
              <a:ea typeface="+mj-ea"/>
              <a:cs typeface="Acta Display Medium"/>
            </a:endParaRPr>
          </a:p>
        </p:txBody>
      </p:sp>
      <p:pic>
        <p:nvPicPr>
          <p:cNvPr id="6" name="Picture 5" descr="BB_S14_WOMENS_SUITING_SHOT02_0170.jpg"/>
          <p:cNvPicPr>
            <a:picLocks noChangeAspect="1"/>
          </p:cNvPicPr>
          <p:nvPr/>
        </p:nvPicPr>
        <p:blipFill rotWithShape="1">
          <a:blip r:embed="rId2">
            <a:extLst>
              <a:ext uri="{BEBA8EAE-BF5A-486C-A8C5-ECC9F3942E4B}">
                <a14:imgProps xmlns:a14="http://schemas.microsoft.com/office/drawing/2010/main">
                  <a14:imgLayer r:embed="rId3">
                    <a14:imgEffect>
                      <a14:backgroundRemoval t="15563" b="99938" l="1974" r="94079">
                        <a14:foregroundMark x1="61020" y1="38750" x2="61020" y2="38750"/>
                        <a14:foregroundMark x1="10526" y1="30000" x2="22862" y2="27750"/>
                        <a14:foregroundMark x1="15132" y1="23188" x2="18257" y2="21563"/>
                        <a14:foregroundMark x1="38980" y1="18750" x2="38980" y2="18750"/>
                        <a14:foregroundMark x1="74671" y1="51375" x2="74671" y2="51375"/>
                        <a14:foregroundMark x1="73684" y1="46125" x2="73684" y2="46125"/>
                        <a14:foregroundMark x1="69737" y1="40188" x2="69737" y2="40188"/>
                        <a14:foregroundMark x1="67105" y1="36813" x2="67105" y2="36813"/>
                        <a14:foregroundMark x1="73026" y1="43938" x2="71382" y2="42188"/>
                        <a14:foregroundMark x1="76316" y1="48313" x2="75000" y2="46938"/>
                        <a14:foregroundMark x1="82895" y1="86250" x2="82895" y2="86375"/>
                        <a14:foregroundMark x1="76974" y1="85125" x2="78618" y2="85000"/>
                        <a14:foregroundMark x1="76316" y1="78188" x2="78783" y2="77875"/>
                        <a14:foregroundMark x1="85362" y1="80375" x2="74507" y2="65125"/>
                        <a14:foregroundMark x1="80757" y1="86313" x2="82237" y2="78813"/>
                        <a14:foregroundMark x1="83224" y1="87125" x2="87171" y2="78938"/>
                        <a14:foregroundMark x1="81086" y1="75750" x2="81086" y2="75750"/>
                        <a14:foregroundMark x1="15625" y1="35813" x2="15625" y2="35813"/>
                        <a14:foregroundMark x1="12500" y1="36188" x2="12500" y2="36188"/>
                        <a14:foregroundMark x1="12993" y1="20625" x2="12993" y2="20625"/>
                        <a14:foregroundMark x1="10691" y1="33875" x2="10691" y2="33875"/>
                        <a14:foregroundMark x1="9539" y1="36688" x2="9539" y2="36688"/>
                        <a14:foregroundMark x1="11349" y1="23875" x2="11349" y2="23875"/>
                        <a14:foregroundMark x1="10691" y1="19813" x2="10691" y2="19813"/>
                        <a14:foregroundMark x1="10362" y1="21813" x2="10362" y2="21813"/>
                        <a14:foregroundMark x1="10033" y1="21125" x2="10033" y2="21125"/>
                        <a14:foregroundMark x1="10197" y1="20250" x2="10197" y2="20250"/>
                        <a14:foregroundMark x1="9539" y1="18938" x2="9539" y2="18938"/>
                        <a14:foregroundMark x1="11349" y1="26313" x2="11349" y2="26313"/>
                        <a14:foregroundMark x1="11020" y1="28938" x2="11020" y2="28938"/>
                        <a14:foregroundMark x1="10691" y1="27625" x2="10691" y2="27625"/>
                        <a14:foregroundMark x1="3947" y1="23375" x2="4112" y2="23188"/>
                        <a14:foregroundMark x1="12336" y1="50063" x2="12336" y2="50063"/>
                        <a14:foregroundMark x1="15461" y1="53438" x2="15461" y2="53438"/>
                        <a14:foregroundMark x1="9375" y1="20563" x2="9375" y2="20563"/>
                        <a14:foregroundMark x1="9539" y1="21438" x2="9539" y2="21438"/>
                        <a14:foregroundMark x1="9704" y1="22438" x2="9704" y2="22438"/>
                        <a14:foregroundMark x1="9704" y1="23375" x2="9704" y2="23375"/>
                        <a14:foregroundMark x1="9868" y1="24688" x2="9868" y2="24688"/>
                        <a14:foregroundMark x1="10033" y1="25688" x2="10033" y2="25688"/>
                        <a14:foregroundMark x1="9868" y1="26375" x2="9868" y2="26375"/>
                        <a14:foregroundMark x1="9868" y1="27063" x2="9868" y2="27063"/>
                        <a14:foregroundMark x1="9868" y1="28313" x2="9868" y2="28313"/>
                        <a14:foregroundMark x1="12007" y1="17688" x2="12007" y2="17688"/>
                        <a14:foregroundMark x1="10526" y1="18813" x2="10526" y2="18813"/>
                        <a14:backgroundMark x1="70395" y1="48063" x2="70395" y2="48063"/>
                        <a14:backgroundMark x1="69901" y1="46125" x2="69901" y2="46125"/>
                        <a14:backgroundMark x1="18914" y1="40625" x2="18914" y2="40625"/>
                        <a14:backgroundMark x1="19737" y1="39375" x2="19737" y2="39375"/>
                        <a14:backgroundMark x1="20395" y1="38250" x2="20395" y2="38250"/>
                        <a14:backgroundMark x1="16447" y1="46938" x2="16447" y2="46938"/>
                        <a14:backgroundMark x1="42599" y1="56313" x2="41776" y2="70625"/>
                        <a14:backgroundMark x1="42105" y1="72188" x2="42105" y2="72188"/>
                        <a14:backgroundMark x1="42763" y1="98125" x2="42763" y2="98125"/>
                        <a14:backgroundMark x1="43914" y1="98438" x2="43914" y2="98438"/>
                        <a14:backgroundMark x1="45395" y1="99125" x2="45395" y2="99125"/>
                        <a14:backgroundMark x1="45395" y1="99125" x2="45395" y2="99500"/>
                        <a14:backgroundMark x1="96217" y1="79875" x2="96217" y2="79875"/>
                        <a14:backgroundMark x1="88651" y1="94188" x2="88651" y2="94188"/>
                        <a14:backgroundMark x1="66612" y1="92188" x2="66612" y2="92188"/>
                        <a14:backgroundMark x1="16283" y1="46000" x2="16283" y2="46000"/>
                        <a14:backgroundMark x1="2467" y1="29000" x2="9211" y2="27625"/>
                        <a14:backgroundMark x1="4112" y1="32750" x2="4112" y2="32750"/>
                        <a14:backgroundMark x1="16612" y1="48000" x2="16612" y2="48000"/>
                        <a14:backgroundMark x1="18092" y1="54625" x2="18092" y2="54625"/>
                        <a14:backgroundMark x1="8059" y1="26313" x2="8059" y2="26313"/>
                        <a14:backgroundMark x1="4770" y1="23750" x2="4770" y2="23750"/>
                        <a14:backgroundMark x1="4770" y1="25625" x2="4605" y2="17875"/>
                        <a14:backgroundMark x1="16283" y1="52312" x2="16283" y2="52312"/>
                        <a14:backgroundMark x1="16283" y1="53000" x2="16283" y2="53000"/>
                        <a14:backgroundMark x1="16612" y1="53438" x2="16612" y2="53438"/>
                        <a14:backgroundMark x1="16941" y1="48500" x2="16941" y2="48500"/>
                      </a14:backgroundRemoval>
                    </a14:imgEffect>
                  </a14:imgLayer>
                </a14:imgProps>
              </a:ext>
              <a:ext uri="{28A0092B-C50C-407E-A947-70E740481C1C}">
                <a14:useLocalDpi xmlns:a14="http://schemas.microsoft.com/office/drawing/2010/main" val="0"/>
              </a:ext>
            </a:extLst>
          </a:blip>
          <a:srcRect l="5926" t="15556" r="5515"/>
          <a:stretch/>
        </p:blipFill>
        <p:spPr>
          <a:xfrm>
            <a:off x="998901" y="0"/>
            <a:ext cx="2733040" cy="6858000"/>
          </a:xfrm>
          <a:prstGeom prst="rect">
            <a:avLst/>
          </a:prstGeom>
        </p:spPr>
      </p:pic>
    </p:spTree>
    <p:extLst>
      <p:ext uri="{BB962C8B-B14F-4D97-AF65-F5344CB8AC3E}">
        <p14:creationId xmlns:p14="http://schemas.microsoft.com/office/powerpoint/2010/main" val="16209645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367" y="0"/>
            <a:ext cx="4116433" cy="1782762"/>
          </a:xfrm>
        </p:spPr>
        <p:txBody>
          <a:bodyPr>
            <a:normAutofit/>
          </a:bodyPr>
          <a:lstStyle/>
          <a:p>
            <a:pPr marL="0" indent="0"/>
            <a:r>
              <a:rPr lang="en-US" spc="100" dirty="0">
                <a:latin typeface="Acta Display Medium"/>
                <a:cs typeface="Acta Display Medium"/>
              </a:rPr>
              <a:t>Classic Suiting</a:t>
            </a:r>
            <a:endParaRPr lang="en-US" dirty="0">
              <a:latin typeface="Acta Display Medium"/>
              <a:cs typeface="Acta Display Medium"/>
            </a:endParaRPr>
          </a:p>
        </p:txBody>
      </p:sp>
      <p:sp>
        <p:nvSpPr>
          <p:cNvPr id="3" name="Content Placeholder 2"/>
          <p:cNvSpPr>
            <a:spLocks noGrp="1"/>
          </p:cNvSpPr>
          <p:nvPr>
            <p:ph idx="1"/>
          </p:nvPr>
        </p:nvSpPr>
        <p:spPr>
          <a:xfrm>
            <a:off x="4570366" y="2260600"/>
            <a:ext cx="4116433" cy="3865563"/>
          </a:xfrm>
        </p:spPr>
        <p:txBody>
          <a:bodyPr>
            <a:normAutofit/>
          </a:bodyPr>
          <a:lstStyle/>
          <a:p>
            <a:pPr marL="0" indent="0">
              <a:lnSpc>
                <a:spcPct val="150000"/>
              </a:lnSpc>
              <a:buNone/>
            </a:pPr>
            <a:r>
              <a:rPr lang="en-US" sz="1800" b="0" i="0" spc="100" dirty="0" smtClean="0">
                <a:latin typeface="Helvetica Neue"/>
                <a:cs typeface="Helvetica Neue"/>
              </a:rPr>
              <a:t>BUILDING YOUR WARDROBE</a:t>
            </a:r>
          </a:p>
          <a:p>
            <a:pPr marL="0" indent="0">
              <a:lnSpc>
                <a:spcPct val="150000"/>
              </a:lnSpc>
              <a:buFont typeface="Arial"/>
              <a:buChar char="•"/>
            </a:pPr>
            <a:r>
              <a:rPr lang="en-US" sz="1800" b="0" i="0" spc="100" dirty="0" smtClean="0">
                <a:latin typeface="Helvetica Neue"/>
                <a:cs typeface="Helvetica Neue"/>
              </a:rPr>
              <a:t>   </a:t>
            </a:r>
          </a:p>
          <a:p>
            <a:pPr marL="0" indent="0">
              <a:lnSpc>
                <a:spcPct val="150000"/>
              </a:lnSpc>
              <a:buFont typeface="Arial"/>
              <a:buChar char="•"/>
            </a:pPr>
            <a:r>
              <a:rPr lang="en-US" sz="1800" b="0" i="0" spc="100" dirty="0" smtClean="0">
                <a:latin typeface="Helvetica Neue"/>
                <a:cs typeface="Helvetica Neue"/>
              </a:rPr>
              <a:t>  </a:t>
            </a:r>
          </a:p>
          <a:p>
            <a:pPr marL="0" indent="0">
              <a:buFont typeface="Arial"/>
              <a:buChar char="•"/>
            </a:pPr>
            <a:endParaRPr lang="en-US" sz="1800" spc="100" dirty="0">
              <a:latin typeface="Acta Display Light"/>
              <a:cs typeface="Acta Display Light"/>
            </a:endParaRPr>
          </a:p>
        </p:txBody>
      </p:sp>
      <p:pic>
        <p:nvPicPr>
          <p:cNvPr id="6" name="Picture 5" descr="BB_S14_WOMENS_SUITING_SHOT06_0024.jpg"/>
          <p:cNvPicPr>
            <a:picLocks noChangeAspect="1"/>
          </p:cNvPicPr>
          <p:nvPr/>
        </p:nvPicPr>
        <p:blipFill rotWithShape="1">
          <a:blip r:embed="rId2">
            <a:extLst>
              <a:ext uri="{BEBA8EAE-BF5A-486C-A8C5-ECC9F3942E4B}">
                <a14:imgProps xmlns:a14="http://schemas.microsoft.com/office/drawing/2010/main">
                  <a14:imgLayer r:embed="rId3">
                    <a14:imgEffect>
                      <a14:backgroundRemoval t="13808" b="100000" l="5616" r="95290">
                        <a14:foregroundMark x1="22826" y1="64294" x2="24638" y2="64294"/>
                        <a14:foregroundMark x1="71558" y1="97141" x2="64493" y2="97141"/>
                        <a14:foregroundMark x1="78986" y1="89477" x2="66123" y2="89173"/>
                        <a14:foregroundMark x1="71196" y1="91788" x2="68116" y2="88929"/>
                        <a14:foregroundMark x1="46014" y1="98540" x2="49094" y2="91910"/>
                        <a14:foregroundMark x1="80616" y1="75122" x2="67754" y2="87652"/>
                        <a14:foregroundMark x1="43297" y1="77676" x2="49819" y2="79136"/>
                        <a14:foregroundMark x1="36413" y1="69891" x2="48551" y2="72080"/>
                        <a14:foregroundMark x1="52174" y1="70864" x2="39855" y2="78041"/>
                        <a14:foregroundMark x1="51449" y1="87165" x2="48188" y2="90998"/>
                        <a14:foregroundMark x1="52174" y1="74574" x2="48007" y2="79015"/>
                        <a14:foregroundMark x1="53442" y1="67762" x2="45109" y2="74148"/>
                        <a14:foregroundMark x1="63043" y1="70560" x2="73551" y2="70803"/>
                        <a14:foregroundMark x1="62138" y1="77859" x2="72826" y2="78102"/>
                        <a14:foregroundMark x1="62138" y1="74270" x2="75181" y2="72567"/>
                        <a14:foregroundMark x1="87500" y1="44404" x2="87500" y2="44404"/>
                        <a14:foregroundMark x1="40580" y1="16849" x2="40580" y2="16849"/>
                        <a14:foregroundMark x1="60326" y1="15937" x2="60326" y2="15937"/>
                        <a14:foregroundMark x1="67572" y1="15146" x2="67572" y2="15146"/>
                        <a14:foregroundMark x1="29891" y1="74939" x2="29891" y2="74939"/>
                        <a14:foregroundMark x1="30616" y1="76338" x2="30616" y2="76338"/>
                        <a14:foregroundMark x1="29710" y1="74088" x2="29710" y2="74088"/>
                        <a14:foregroundMark x1="30435" y1="76764" x2="30435" y2="76764"/>
                        <a14:foregroundMark x1="30616" y1="77494" x2="30616" y2="77494"/>
                        <a14:foregroundMark x1="31703" y1="76886" x2="31703" y2="76886"/>
                        <a14:foregroundMark x1="30072" y1="75547" x2="30072" y2="75547"/>
                        <a14:foregroundMark x1="32065" y1="77798" x2="32065" y2="77798"/>
                        <a14:foregroundMark x1="48370" y1="85158" x2="48370" y2="85158"/>
                        <a14:foregroundMark x1="26449" y1="55109" x2="26449" y2="55109"/>
                        <a14:foregroundMark x1="25000" y1="56630" x2="25000" y2="56630"/>
                        <a14:foregroundMark x1="22283" y1="57603" x2="22283" y2="57603"/>
                        <a14:foregroundMark x1="20109" y1="58577" x2="20109" y2="58577"/>
                        <a14:foregroundMark x1="14493" y1="58759" x2="14493" y2="58759"/>
                        <a14:foregroundMark x1="27174" y1="54501" x2="27174" y2="54501"/>
                        <a14:foregroundMark x1="36232" y1="55779" x2="36232" y2="55779"/>
                        <a14:foregroundMark x1="27717" y1="58637" x2="27717" y2="58637"/>
                        <a14:foregroundMark x1="28442" y1="58090" x2="28442" y2="58090"/>
                        <a14:backgroundMark x1="55616" y1="98844" x2="55616" y2="98844"/>
                        <a14:backgroundMark x1="56341" y1="97202" x2="56703" y2="97445"/>
                        <a14:backgroundMark x1="58152" y1="70620" x2="58152" y2="70620"/>
                        <a14:backgroundMark x1="58877" y1="72141" x2="55978" y2="97384"/>
                        <a14:backgroundMark x1="57428" y1="67883" x2="57428" y2="67883"/>
                        <a14:backgroundMark x1="56703" y1="54197" x2="56703" y2="54197"/>
                        <a14:backgroundMark x1="57428" y1="55596" x2="57428" y2="55596"/>
                        <a14:backgroundMark x1="56884" y1="53041" x2="56884" y2="53041"/>
                        <a14:backgroundMark x1="28442" y1="82482" x2="28442" y2="82482"/>
                        <a14:backgroundMark x1="7790" y1="80779" x2="14674" y2="81204"/>
                        <a14:backgroundMark x1="34420" y1="84976" x2="34420" y2="84976"/>
                        <a14:backgroundMark x1="32428" y1="70073" x2="31703" y2="69708"/>
                        <a14:backgroundMark x1="34783" y1="78163" x2="34783" y2="78163"/>
                        <a14:backgroundMark x1="32246" y1="70620" x2="32246" y2="70620"/>
                        <a14:backgroundMark x1="32246" y1="71229" x2="32246" y2="71229"/>
                        <a14:backgroundMark x1="32428" y1="72324" x2="32428" y2="72324"/>
                        <a14:backgroundMark x1="32246" y1="71715" x2="32246" y2="71715"/>
                        <a14:backgroundMark x1="32609" y1="73236" x2="32609" y2="73236"/>
                        <a14:backgroundMark x1="33152" y1="73723" x2="33152" y2="73723"/>
                        <a14:backgroundMark x1="33333" y1="74209" x2="33333" y2="74209"/>
                        <a14:backgroundMark x1="33152" y1="74696" x2="33152" y2="74696"/>
                        <a14:backgroundMark x1="33152" y1="75122" x2="33152" y2="75122"/>
                        <a14:backgroundMark x1="33152" y1="75487" x2="33152" y2="75487"/>
                        <a14:backgroundMark x1="33514" y1="75730" x2="33514" y2="75730"/>
                        <a14:backgroundMark x1="34058" y1="76156" x2="34058" y2="76156"/>
                        <a14:backgroundMark x1="33877" y1="76460" x2="33877" y2="76460"/>
                        <a14:backgroundMark x1="34058" y1="76886" x2="34058" y2="76886"/>
                        <a14:backgroundMark x1="78804" y1="98540" x2="78804" y2="98540"/>
                        <a14:backgroundMark x1="28804" y1="56022" x2="28804" y2="56022"/>
                        <a14:backgroundMark x1="29167" y1="55231" x2="29167" y2="55231"/>
                        <a14:backgroundMark x1="28804" y1="56387" x2="28804" y2="56387"/>
                        <a14:backgroundMark x1="29710" y1="57482" x2="29710" y2="57482"/>
                        <a14:backgroundMark x1="30072" y1="58090" x2="30072" y2="58090"/>
                        <a14:backgroundMark x1="30254" y1="58455" x2="30254" y2="58455"/>
                        <a14:backgroundMark x1="29348" y1="54684" x2="29348" y2="54684"/>
                        <a14:backgroundMark x1="79710" y1="33577" x2="79710" y2="33577"/>
                      </a14:backgroundRemoval>
                    </a14:imgEffect>
                  </a14:imgLayer>
                </a14:imgProps>
              </a:ext>
              <a:ext uri="{28A0092B-C50C-407E-A947-70E740481C1C}">
                <a14:useLocalDpi xmlns:a14="http://schemas.microsoft.com/office/drawing/2010/main" val="0"/>
              </a:ext>
            </a:extLst>
          </a:blip>
          <a:srcRect t="13963"/>
          <a:stretch/>
        </p:blipFill>
        <p:spPr>
          <a:xfrm>
            <a:off x="546779" y="0"/>
            <a:ext cx="2676396" cy="6858000"/>
          </a:xfrm>
          <a:prstGeom prst="rect">
            <a:avLst/>
          </a:prstGeom>
        </p:spPr>
      </p:pic>
    </p:spTree>
    <p:extLst>
      <p:ext uri="{BB962C8B-B14F-4D97-AF65-F5344CB8AC3E}">
        <p14:creationId xmlns:p14="http://schemas.microsoft.com/office/powerpoint/2010/main" val="35224169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367" y="0"/>
            <a:ext cx="4116433" cy="1782762"/>
          </a:xfrm>
        </p:spPr>
        <p:txBody>
          <a:bodyPr>
            <a:normAutofit/>
          </a:bodyPr>
          <a:lstStyle/>
          <a:p>
            <a:pPr marL="0" indent="0"/>
            <a:r>
              <a:rPr lang="en-US" spc="100" dirty="0">
                <a:latin typeface="Acta Display Medium"/>
                <a:cs typeface="Acta Display Medium"/>
              </a:rPr>
              <a:t>Classic Suiting</a:t>
            </a:r>
            <a:endParaRPr lang="en-US" dirty="0">
              <a:latin typeface="Acta Display Medium"/>
              <a:cs typeface="Acta Display Medium"/>
            </a:endParaRPr>
          </a:p>
        </p:txBody>
      </p:sp>
      <p:sp>
        <p:nvSpPr>
          <p:cNvPr id="3" name="Content Placeholder 2"/>
          <p:cNvSpPr>
            <a:spLocks noGrp="1"/>
          </p:cNvSpPr>
          <p:nvPr>
            <p:ph idx="1"/>
          </p:nvPr>
        </p:nvSpPr>
        <p:spPr>
          <a:xfrm>
            <a:off x="4570366" y="2260600"/>
            <a:ext cx="4116433" cy="3865563"/>
          </a:xfrm>
        </p:spPr>
        <p:txBody>
          <a:bodyPr>
            <a:normAutofit/>
          </a:bodyPr>
          <a:lstStyle/>
          <a:p>
            <a:pPr marL="0" indent="0">
              <a:lnSpc>
                <a:spcPct val="150000"/>
              </a:lnSpc>
              <a:buNone/>
            </a:pPr>
            <a:r>
              <a:rPr lang="en-US" sz="1800" spc="100" dirty="0" smtClean="0">
                <a:latin typeface="HelveticaNeueLT Std"/>
                <a:cs typeface="HelveticaNeueLT Std"/>
              </a:rPr>
              <a:t>BUILDING YOUR WARDROBE</a:t>
            </a:r>
          </a:p>
          <a:p>
            <a:pPr marL="0" indent="0">
              <a:lnSpc>
                <a:spcPct val="150000"/>
              </a:lnSpc>
              <a:buFont typeface="Arial"/>
              <a:buChar char="•"/>
            </a:pPr>
            <a:r>
              <a:rPr lang="en-US" sz="1800" spc="100" dirty="0" smtClean="0">
                <a:latin typeface="HelveticaNeueLT Std"/>
                <a:cs typeface="HelveticaNeueLT Std"/>
              </a:rPr>
              <a:t>  </a:t>
            </a:r>
          </a:p>
          <a:p>
            <a:pPr marL="0" indent="0">
              <a:lnSpc>
                <a:spcPct val="150000"/>
              </a:lnSpc>
              <a:buFont typeface="Arial"/>
              <a:buChar char="•"/>
            </a:pPr>
            <a:r>
              <a:rPr lang="en-US" sz="1800" spc="100" dirty="0" smtClean="0">
                <a:latin typeface="HelveticaNeueLT Std"/>
                <a:cs typeface="HelveticaNeueLT Std"/>
              </a:rPr>
              <a:t>  </a:t>
            </a:r>
          </a:p>
          <a:p>
            <a:pPr marL="0" indent="0">
              <a:lnSpc>
                <a:spcPct val="150000"/>
              </a:lnSpc>
              <a:buFont typeface="Arial"/>
              <a:buChar char="•"/>
            </a:pPr>
            <a:r>
              <a:rPr lang="en-US" sz="1800" spc="100" dirty="0" smtClean="0">
                <a:latin typeface="HelveticaNeueLT Std"/>
                <a:cs typeface="HelveticaNeueLT Std"/>
              </a:rPr>
              <a:t>  </a:t>
            </a:r>
          </a:p>
          <a:p>
            <a:pPr marL="0" indent="0">
              <a:buFont typeface="Arial"/>
              <a:buChar char="•"/>
            </a:pPr>
            <a:endParaRPr lang="en-US" sz="1800" spc="100" dirty="0">
              <a:latin typeface="HelveticaNeueLT Std"/>
              <a:cs typeface="HelveticaNeueLT Std"/>
            </a:endParaRPr>
          </a:p>
        </p:txBody>
      </p:sp>
      <p:pic>
        <p:nvPicPr>
          <p:cNvPr id="6" name="Picture 5" descr="BB_S14_WOMENS_SUITING_SHOT07_0038.jpg"/>
          <p:cNvPicPr>
            <a:picLocks noChangeAspect="1"/>
          </p:cNvPicPr>
          <p:nvPr/>
        </p:nvPicPr>
        <p:blipFill rotWithShape="1">
          <a:blip r:embed="rId2">
            <a:extLst>
              <a:ext uri="{BEBA8EAE-BF5A-486C-A8C5-ECC9F3942E4B}">
                <a14:imgProps xmlns:a14="http://schemas.microsoft.com/office/drawing/2010/main">
                  <a14:imgLayer r:embed="rId3">
                    <a14:imgEffect>
                      <a14:backgroundRemoval t="11715" b="100000" l="0" r="89291">
                        <a14:foregroundMark x1="52156" y1="36171" x2="52156" y2="36171"/>
                        <a14:foregroundMark x1="53547" y1="19988" x2="34910" y2="17150"/>
                        <a14:foregroundMark x1="35466" y1="17935" x2="35466" y2="17935"/>
                        <a14:foregroundMark x1="72740" y1="19143" x2="49374" y2="26027"/>
                        <a14:foregroundMark x1="64812" y1="26630" x2="46175" y2="31522"/>
                        <a14:foregroundMark x1="35466" y1="26268" x2="56328" y2="31099"/>
                        <a14:foregroundMark x1="65229" y1="33514" x2="44784" y2="33514"/>
                        <a14:foregroundMark x1="63839" y1="31280" x2="54520" y2="31884"/>
                        <a14:foregroundMark x1="74131" y1="45894" x2="74131" y2="45894"/>
                        <a14:foregroundMark x1="89291" y1="63647" x2="89708" y2="63647"/>
                        <a14:foregroundMark x1="86648" y1="61655" x2="86648" y2="61655"/>
                        <a14:foregroundMark x1="86092" y1="60386" x2="86648" y2="60085"/>
                        <a14:foregroundMark x1="73853" y1="61111" x2="73853" y2="61111"/>
                        <a14:foregroundMark x1="72184" y1="50121" x2="72184" y2="50121"/>
                        <a14:foregroundMark x1="68985" y1="51993" x2="71488" y2="46014"/>
                        <a14:foregroundMark x1="71766" y1="44807" x2="72184" y2="19686"/>
                        <a14:foregroundMark x1="37969" y1="28261" x2="36579" y2="29046"/>
                        <a14:foregroundMark x1="63004" y1="36473" x2="54242" y2="37077"/>
                        <a14:foregroundMark x1="83449" y1="60386" x2="83449" y2="60386"/>
                        <a14:foregroundMark x1="81363" y1="60145" x2="81363" y2="60145"/>
                        <a14:foregroundMark x1="89152" y1="60024" x2="89152" y2="60024"/>
                        <a14:foregroundMark x1="31850" y1="40157" x2="31850" y2="40157"/>
                        <a14:foregroundMark x1="32823" y1="37198" x2="32823" y2="37198"/>
                        <a14:foregroundMark x1="74548" y1="18539" x2="74548" y2="18539"/>
                        <a14:foregroundMark x1="61335" y1="13527" x2="61335" y2="13527"/>
                        <a14:foregroundMark x1="61613" y1="13829" x2="62726" y2="14312"/>
                        <a14:foregroundMark x1="75382" y1="53080" x2="75382" y2="53080"/>
                        <a14:foregroundMark x1="75661" y1="52053" x2="75661" y2="52053"/>
                        <a14:foregroundMark x1="72184" y1="60628" x2="72184" y2="60628"/>
                        <a14:foregroundMark x1="33380" y1="34541" x2="33380" y2="34541"/>
                        <a14:foregroundMark x1="80389" y1="59360" x2="80389" y2="59360"/>
                        <a14:foregroundMark x1="79555" y1="57790" x2="79555" y2="57790"/>
                        <a14:foregroundMark x1="79833" y1="58877" x2="79833" y2="58877"/>
                        <a14:foregroundMark x1="79138" y1="57065" x2="79138" y2="57065"/>
                        <a14:foregroundMark x1="78720" y1="56341" x2="78720" y2="56341"/>
                        <a14:foregroundMark x1="78303" y1="55556" x2="78303" y2="55556"/>
                        <a14:foregroundMark x1="78025" y1="54891" x2="78025" y2="54891"/>
                        <a14:backgroundMark x1="75382" y1="55737" x2="75382" y2="55737"/>
                        <a14:backgroundMark x1="70932" y1="58273" x2="70932" y2="58273"/>
                        <a14:backgroundMark x1="76495" y1="30737" x2="98609" y2="32850"/>
                        <a14:backgroundMark x1="66342" y1="37500" x2="65508" y2="37621"/>
                        <a14:backgroundMark x1="33380" y1="29348" x2="23505" y2="30797"/>
                        <a14:backgroundMark x1="65925" y1="33937" x2="65925" y2="33937"/>
                        <a14:backgroundMark x1="66481" y1="31159" x2="65508" y2="36836"/>
                        <a14:backgroundMark x1="73018" y1="56643" x2="73018" y2="56643"/>
                        <a14:backgroundMark x1="67038" y1="30495" x2="67038" y2="30495"/>
                        <a14:backgroundMark x1="82337" y1="59300" x2="82337" y2="59300"/>
                      </a14:backgroundRemoval>
                    </a14:imgEffect>
                  </a14:imgLayer>
                </a14:imgProps>
              </a:ext>
              <a:ext uri="{28A0092B-C50C-407E-A947-70E740481C1C}">
                <a14:useLocalDpi xmlns:a14="http://schemas.microsoft.com/office/drawing/2010/main" val="0"/>
              </a:ext>
            </a:extLst>
          </a:blip>
          <a:srcRect l="7442" t="11464" r="3987"/>
          <a:stretch/>
        </p:blipFill>
        <p:spPr>
          <a:xfrm>
            <a:off x="989489" y="0"/>
            <a:ext cx="2978757" cy="6858000"/>
          </a:xfrm>
          <a:prstGeom prst="rect">
            <a:avLst/>
          </a:prstGeom>
        </p:spPr>
      </p:pic>
    </p:spTree>
    <p:extLst>
      <p:ext uri="{BB962C8B-B14F-4D97-AF65-F5344CB8AC3E}">
        <p14:creationId xmlns:p14="http://schemas.microsoft.com/office/powerpoint/2010/main" val="36322147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367" y="0"/>
            <a:ext cx="4116433" cy="1782762"/>
          </a:xfrm>
        </p:spPr>
        <p:txBody>
          <a:bodyPr>
            <a:normAutofit/>
          </a:bodyPr>
          <a:lstStyle/>
          <a:p>
            <a:pPr marL="0" indent="0"/>
            <a:r>
              <a:rPr lang="en-US" spc="100" dirty="0">
                <a:latin typeface="Acta Display Medium"/>
                <a:cs typeface="Acta Display Medium"/>
              </a:rPr>
              <a:t>Classic Suiting</a:t>
            </a:r>
            <a:endParaRPr lang="en-US" dirty="0">
              <a:latin typeface="Acta Display Medium"/>
              <a:cs typeface="Acta Display Medium"/>
            </a:endParaRPr>
          </a:p>
        </p:txBody>
      </p:sp>
      <p:sp>
        <p:nvSpPr>
          <p:cNvPr id="3" name="Content Placeholder 2"/>
          <p:cNvSpPr>
            <a:spLocks noGrp="1"/>
          </p:cNvSpPr>
          <p:nvPr>
            <p:ph idx="1"/>
          </p:nvPr>
        </p:nvSpPr>
        <p:spPr>
          <a:xfrm>
            <a:off x="4570366" y="2260600"/>
            <a:ext cx="4116433" cy="3865563"/>
          </a:xfrm>
        </p:spPr>
        <p:txBody>
          <a:bodyPr>
            <a:normAutofit/>
          </a:bodyPr>
          <a:lstStyle/>
          <a:p>
            <a:pPr marL="0" indent="0">
              <a:lnSpc>
                <a:spcPct val="150000"/>
              </a:lnSpc>
              <a:buNone/>
            </a:pPr>
            <a:r>
              <a:rPr lang="en-US" sz="1800" spc="100" dirty="0" smtClean="0">
                <a:latin typeface="HelveticaNeueLT Std"/>
                <a:cs typeface="HelveticaNeueLT Std"/>
              </a:rPr>
              <a:t>BUILDING YOUR WARDROBE</a:t>
            </a:r>
          </a:p>
          <a:p>
            <a:pPr marL="0" indent="0">
              <a:lnSpc>
                <a:spcPct val="150000"/>
              </a:lnSpc>
              <a:buFont typeface="Arial"/>
              <a:buChar char="•"/>
            </a:pPr>
            <a:r>
              <a:rPr lang="en-US" sz="1800" spc="100" dirty="0" smtClean="0">
                <a:latin typeface="HelveticaNeueLT Std"/>
                <a:cs typeface="HelveticaNeueLT Std"/>
              </a:rPr>
              <a:t>  </a:t>
            </a:r>
          </a:p>
          <a:p>
            <a:pPr marL="0" indent="0">
              <a:lnSpc>
                <a:spcPct val="150000"/>
              </a:lnSpc>
              <a:buFont typeface="Arial"/>
              <a:buChar char="•"/>
            </a:pPr>
            <a:r>
              <a:rPr lang="en-US" sz="1800" spc="100" dirty="0" smtClean="0">
                <a:latin typeface="HelveticaNeueLT Std"/>
                <a:cs typeface="HelveticaNeueLT Std"/>
              </a:rPr>
              <a:t>  </a:t>
            </a:r>
          </a:p>
          <a:p>
            <a:pPr marL="0" indent="0">
              <a:lnSpc>
                <a:spcPct val="150000"/>
              </a:lnSpc>
              <a:buFont typeface="Arial"/>
              <a:buChar char="•"/>
            </a:pPr>
            <a:r>
              <a:rPr lang="en-US" sz="1800" spc="100" dirty="0" smtClean="0">
                <a:latin typeface="HelveticaNeueLT Std"/>
                <a:cs typeface="HelveticaNeueLT Std"/>
              </a:rPr>
              <a:t>  </a:t>
            </a:r>
          </a:p>
          <a:p>
            <a:pPr marL="0" indent="0">
              <a:lnSpc>
                <a:spcPct val="150000"/>
              </a:lnSpc>
              <a:buFont typeface="Arial"/>
              <a:buChar char="•"/>
            </a:pPr>
            <a:r>
              <a:rPr lang="en-US" sz="1800" spc="100" dirty="0" smtClean="0">
                <a:latin typeface="HelveticaNeueLT Std"/>
                <a:cs typeface="HelveticaNeueLT Std"/>
              </a:rPr>
              <a:t>  </a:t>
            </a:r>
          </a:p>
          <a:p>
            <a:pPr marL="0" indent="0">
              <a:buFont typeface="Arial"/>
              <a:buChar char="•"/>
            </a:pPr>
            <a:endParaRPr lang="en-US" sz="1800" spc="100" dirty="0">
              <a:latin typeface="HelveticaNeueLT Std"/>
              <a:cs typeface="HelveticaNeueLT Std"/>
            </a:endParaRPr>
          </a:p>
        </p:txBody>
      </p:sp>
      <p:pic>
        <p:nvPicPr>
          <p:cNvPr id="5" name="Picture 4" descr="FEATURE_DRESS3WAYS-1-012.jpg"/>
          <p:cNvPicPr>
            <a:picLocks noChangeAspect="1"/>
          </p:cNvPicPr>
          <p:nvPr/>
        </p:nvPicPr>
        <p:blipFill rotWithShape="1">
          <a:blip r:embed="rId2">
            <a:extLst>
              <a:ext uri="{BEBA8EAE-BF5A-486C-A8C5-ECC9F3942E4B}">
                <a14:imgProps xmlns:a14="http://schemas.microsoft.com/office/drawing/2010/main">
                  <a14:imgLayer r:embed="rId3">
                    <a14:imgEffect>
                      <a14:backgroundRemoval t="11458" b="96136" l="7252" r="80286">
                        <a14:foregroundMark x1="40858" y1="11797" x2="40858" y2="11797"/>
                        <a14:foregroundMark x1="7457" y1="16203" x2="7354" y2="16203"/>
                        <a14:foregroundMark x1="32686" y1="52203" x2="32686" y2="52203"/>
                        <a14:foregroundMark x1="33912" y1="55051" x2="33912" y2="55051"/>
                        <a14:foregroundMark x1="80286" y1="59322" x2="80286" y2="59322"/>
                        <a14:foregroundMark x1="64760" y1="50169" x2="64760" y2="50169"/>
                        <a14:foregroundMark x1="65066" y1="49356" x2="65066" y2="49356"/>
                        <a14:backgroundMark x1="59755" y1="44610" x2="59755" y2="44610"/>
                        <a14:backgroundMark x1="59755" y1="49220" x2="59755" y2="49220"/>
                        <a14:backgroundMark x1="58836" y1="53288" x2="58836" y2="53288"/>
                        <a14:backgroundMark x1="60981" y1="52678" x2="60981" y2="52678"/>
                        <a14:backgroundMark x1="60981" y1="52678" x2="60981" y2="52678"/>
                        <a14:backgroundMark x1="33810" y1="50576" x2="33810" y2="50576"/>
                        <a14:backgroundMark x1="58427" y1="54237" x2="58427" y2="54237"/>
                        <a14:backgroundMark x1="32891" y1="54576" x2="32891" y2="54576"/>
                        <a14:backgroundMark x1="36874" y1="14780" x2="36874" y2="14780"/>
                        <a14:backgroundMark x1="38100" y1="16407" x2="38100" y2="16407"/>
                        <a14:backgroundMark x1="59653" y1="43186" x2="59653" y2="43186"/>
                        <a14:backgroundMark x1="59653" y1="46847" x2="59653" y2="46847"/>
                        <a14:backgroundMark x1="49234" y1="91932" x2="49234" y2="91932"/>
                        <a14:backgroundMark x1="49540" y1="92271" x2="49540" y2="92271"/>
                        <a14:backgroundMark x1="34014" y1="50983" x2="34014" y2="50983"/>
                        <a14:backgroundMark x1="34525" y1="54305" x2="34525" y2="54305"/>
                        <a14:backgroundMark x1="34729" y1="54644" x2="34729" y2="54644"/>
                        <a14:backgroundMark x1="34014" y1="49695" x2="34014" y2="49695"/>
                        <a14:backgroundMark x1="34831" y1="55254" x2="34831" y2="55254"/>
                      </a14:backgroundRemoval>
                    </a14:imgEffect>
                  </a14:imgLayer>
                </a14:imgProps>
              </a:ext>
              <a:ext uri="{28A0092B-C50C-407E-A947-70E740481C1C}">
                <a14:useLocalDpi xmlns:a14="http://schemas.microsoft.com/office/drawing/2010/main" val="0"/>
              </a:ext>
            </a:extLst>
          </a:blip>
          <a:srcRect l="17354" t="17548" r="21841" b="1737"/>
          <a:stretch/>
        </p:blipFill>
        <p:spPr>
          <a:xfrm>
            <a:off x="0" y="0"/>
            <a:ext cx="3505201" cy="7010400"/>
          </a:xfrm>
          <a:prstGeom prst="rect">
            <a:avLst/>
          </a:prstGeom>
        </p:spPr>
      </p:pic>
    </p:spTree>
    <p:extLst>
      <p:ext uri="{BB962C8B-B14F-4D97-AF65-F5344CB8AC3E}">
        <p14:creationId xmlns:p14="http://schemas.microsoft.com/office/powerpoint/2010/main" val="30353301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893549"/>
          </a:xfrm>
        </p:spPr>
        <p:txBody>
          <a:bodyPr>
            <a:normAutofit/>
          </a:bodyPr>
          <a:lstStyle/>
          <a:p>
            <a:pPr marL="0" indent="0" algn="ctr"/>
            <a:r>
              <a:rPr lang="en-US" spc="100" dirty="0" smtClean="0">
                <a:effectLst>
                  <a:outerShdw blurRad="38100" dist="38100" dir="2700000" algn="tl">
                    <a:srgbClr val="000000">
                      <a:alpha val="43137"/>
                    </a:srgbClr>
                  </a:outerShdw>
                </a:effectLst>
                <a:latin typeface="Acta Display Medium"/>
                <a:cs typeface="Acta Display Medium"/>
              </a:rPr>
              <a:t>THE MAIN COMPONENTS</a:t>
            </a:r>
            <a:endParaRPr lang="en-US" spc="100" dirty="0">
              <a:effectLst>
                <a:outerShdw blurRad="38100" dist="38100" dir="2700000" algn="tl">
                  <a:srgbClr val="000000">
                    <a:alpha val="43137"/>
                  </a:srgbClr>
                </a:outerShdw>
              </a:effectLst>
              <a:latin typeface="Acta Display Medium"/>
              <a:cs typeface="Acta Display Medium"/>
            </a:endParaRPr>
          </a:p>
        </p:txBody>
      </p:sp>
      <p:sp>
        <p:nvSpPr>
          <p:cNvPr id="3" name="Rectangle 2"/>
          <p:cNvSpPr/>
          <p:nvPr/>
        </p:nvSpPr>
        <p:spPr>
          <a:xfrm>
            <a:off x="457200" y="1242896"/>
            <a:ext cx="8229599" cy="874769"/>
          </a:xfrm>
          <a:prstGeom prst="rect">
            <a:avLst/>
          </a:prstGeom>
        </p:spPr>
        <p:txBody>
          <a:bodyPr wrap="square">
            <a:spAutoFit/>
          </a:bodyPr>
          <a:lstStyle/>
          <a:p>
            <a:pPr algn="ctr">
              <a:lnSpc>
                <a:spcPct val="120000"/>
              </a:lnSpc>
            </a:pPr>
            <a:r>
              <a:rPr lang="en-US" sz="1600" baseline="30000" dirty="0" smtClean="0">
                <a:latin typeface="Arial"/>
                <a:cs typeface="Arial"/>
              </a:rPr>
              <a:t>Your work wear wardrobe should consist of a few well-tailored, high-quality basics and a selection of your favorite accessories. </a:t>
            </a:r>
          </a:p>
          <a:p>
            <a:pPr algn="ctr">
              <a:lnSpc>
                <a:spcPct val="120000"/>
              </a:lnSpc>
            </a:pPr>
            <a:r>
              <a:rPr lang="en-US" sz="1600" baseline="30000" dirty="0" smtClean="0">
                <a:latin typeface="Arial"/>
                <a:cs typeface="Arial"/>
              </a:rPr>
              <a:t>Build a core collection of suiting essentials and separates — pants, jackets, skirts and a few dresses. Choose these staples </a:t>
            </a:r>
          </a:p>
          <a:p>
            <a:pPr algn="ctr">
              <a:lnSpc>
                <a:spcPct val="120000"/>
              </a:lnSpc>
            </a:pPr>
            <a:r>
              <a:rPr lang="en-US" sz="1600" baseline="30000" dirty="0" smtClean="0">
                <a:latin typeface="Arial"/>
                <a:cs typeface="Arial"/>
              </a:rPr>
              <a:t>each season, giving thought to fabric, silhouette and pattern. Next, play with mixing and matching by weaving in fresh </a:t>
            </a:r>
          </a:p>
          <a:p>
            <a:pPr algn="ctr">
              <a:lnSpc>
                <a:spcPct val="120000"/>
              </a:lnSpc>
            </a:pPr>
            <a:r>
              <a:rPr lang="en-US" sz="1600" baseline="30000" dirty="0" smtClean="0">
                <a:latin typeface="Arial"/>
                <a:cs typeface="Arial"/>
              </a:rPr>
              <a:t>pieces with colors and accents to achieve a look that is effortlessly chic, polished and professional. </a:t>
            </a:r>
            <a:endParaRPr lang="en-US" sz="1600" baseline="30000" dirty="0">
              <a:latin typeface="Arial"/>
              <a:cs typeface="Arial"/>
            </a:endParaRPr>
          </a:p>
        </p:txBody>
      </p:sp>
      <p:pic>
        <p:nvPicPr>
          <p:cNvPr id="4" name="Picture 3" descr="13_COUNTRY_STORY_FA12_F_01208.jpg"/>
          <p:cNvPicPr>
            <a:picLocks noChangeAspect="1"/>
          </p:cNvPicPr>
          <p:nvPr/>
        </p:nvPicPr>
        <p:blipFill rotWithShape="1">
          <a:blip r:embed="rId4">
            <a:extLst>
              <a:ext uri="{28A0092B-C50C-407E-A947-70E740481C1C}">
                <a14:useLocalDpi xmlns:a14="http://schemas.microsoft.com/office/drawing/2010/main" val="0"/>
              </a:ext>
            </a:extLst>
          </a:blip>
          <a:srcRect l="8635" t="28044" r="24494" b="20869"/>
          <a:stretch/>
        </p:blipFill>
        <p:spPr>
          <a:xfrm>
            <a:off x="828571" y="2322702"/>
            <a:ext cx="1392272" cy="1596068"/>
          </a:xfrm>
          <a:prstGeom prst="rect">
            <a:avLst/>
          </a:prstGeom>
        </p:spPr>
      </p:pic>
      <p:pic>
        <p:nvPicPr>
          <p:cNvPr id="5" name="Picture 4" descr="03_SUP12_F_16_01168.jpg"/>
          <p:cNvPicPr>
            <a:picLocks noChangeAspect="1"/>
          </p:cNvPicPr>
          <p:nvPr/>
        </p:nvPicPr>
        <p:blipFill rotWithShape="1">
          <a:blip r:embed="rId5">
            <a:extLst>
              <a:ext uri="{28A0092B-C50C-407E-A947-70E740481C1C}">
                <a14:useLocalDpi xmlns:a14="http://schemas.microsoft.com/office/drawing/2010/main" val="0"/>
              </a:ext>
            </a:extLst>
          </a:blip>
          <a:srcRect l="14543" t="23868" r="5678" b="33862"/>
          <a:stretch/>
        </p:blipFill>
        <p:spPr>
          <a:xfrm>
            <a:off x="828571" y="4383680"/>
            <a:ext cx="1379820" cy="1596068"/>
          </a:xfrm>
          <a:prstGeom prst="rect">
            <a:avLst/>
          </a:prstGeom>
        </p:spPr>
      </p:pic>
      <p:sp>
        <p:nvSpPr>
          <p:cNvPr id="6" name="Rectangle 5"/>
          <p:cNvSpPr/>
          <p:nvPr/>
        </p:nvSpPr>
        <p:spPr>
          <a:xfrm>
            <a:off x="2208391" y="2295588"/>
            <a:ext cx="3087368" cy="4176183"/>
          </a:xfrm>
          <a:prstGeom prst="rect">
            <a:avLst/>
          </a:prstGeom>
        </p:spPr>
        <p:txBody>
          <a:bodyPr wrap="square">
            <a:spAutoFit/>
          </a:bodyPr>
          <a:lstStyle/>
          <a:p>
            <a:r>
              <a:rPr lang="en-US" b="1" spc="80" baseline="30000" dirty="0" smtClean="0">
                <a:latin typeface="Arial"/>
                <a:cs typeface="Arial"/>
              </a:rPr>
              <a:t>FABRICS BY SEASON</a:t>
            </a:r>
          </a:p>
          <a:p>
            <a:pPr>
              <a:lnSpc>
                <a:spcPct val="90000"/>
              </a:lnSpc>
            </a:pPr>
            <a:r>
              <a:rPr lang="en-US" sz="1600" spc="80" baseline="30000" dirty="0" smtClean="0">
                <a:latin typeface="Arial Narrow"/>
                <a:cs typeface="Arial Narrow"/>
              </a:rPr>
              <a:t>Opt </a:t>
            </a:r>
            <a:r>
              <a:rPr lang="en-US" sz="1600" spc="80" baseline="30000" dirty="0">
                <a:latin typeface="Arial Narrow"/>
                <a:cs typeface="Arial Narrow"/>
              </a:rPr>
              <a:t>for materials that are seasonally appropriate and comfortable.</a:t>
            </a:r>
          </a:p>
          <a:p>
            <a:pPr>
              <a:lnSpc>
                <a:spcPct val="90000"/>
              </a:lnSpc>
            </a:pPr>
            <a:r>
              <a:rPr lang="en-US" sz="1600" spc="80" baseline="30000" dirty="0" smtClean="0">
                <a:latin typeface="Arial Narrow"/>
                <a:cs typeface="Arial Narrow"/>
              </a:rPr>
              <a:t> </a:t>
            </a:r>
            <a:r>
              <a:rPr lang="en-US" sz="1600" spc="80" baseline="30000" dirty="0">
                <a:latin typeface="Arial Narrow"/>
                <a:cs typeface="Arial Narrow"/>
              </a:rPr>
              <a:t/>
            </a:r>
            <a:br>
              <a:rPr lang="en-US" sz="1600" spc="80" baseline="30000" dirty="0">
                <a:latin typeface="Arial Narrow"/>
                <a:cs typeface="Arial Narrow"/>
              </a:rPr>
            </a:br>
            <a:r>
              <a:rPr lang="en-US" sz="1600" spc="80" baseline="30000" dirty="0">
                <a:latin typeface="Arial Narrow"/>
                <a:cs typeface="Arial Narrow"/>
              </a:rPr>
              <a:t>Fall/Winter — Wool, wool blends and poly or microfiber blends </a:t>
            </a:r>
            <a:r>
              <a:rPr lang="en-US" sz="1600" spc="80" baseline="30000" dirty="0" smtClean="0">
                <a:latin typeface="Arial Narrow"/>
                <a:cs typeface="Arial Narrow"/>
              </a:rPr>
              <a:t>offer</a:t>
            </a:r>
            <a:r>
              <a:rPr lang="en-US" sz="1600" spc="80" dirty="0" smtClean="0">
                <a:latin typeface="Arial Narrow"/>
                <a:cs typeface="Arial Narrow"/>
              </a:rPr>
              <a:t> </a:t>
            </a:r>
            <a:r>
              <a:rPr lang="en-US" sz="1600" spc="80" baseline="30000" dirty="0" smtClean="0">
                <a:latin typeface="Arial Narrow"/>
                <a:cs typeface="Arial Narrow"/>
              </a:rPr>
              <a:t>warmth </a:t>
            </a:r>
            <a:r>
              <a:rPr lang="en-US" sz="1600" spc="80" baseline="30000" dirty="0">
                <a:latin typeface="Arial Narrow"/>
                <a:cs typeface="Arial Narrow"/>
              </a:rPr>
              <a:t>and breathability.</a:t>
            </a:r>
          </a:p>
          <a:p>
            <a:pPr>
              <a:lnSpc>
                <a:spcPct val="90000"/>
              </a:lnSpc>
            </a:pPr>
            <a:r>
              <a:rPr lang="en-US" sz="1600" spc="80" baseline="30000" dirty="0" smtClean="0">
                <a:latin typeface="Arial Narrow"/>
                <a:cs typeface="Arial Narrow"/>
              </a:rPr>
              <a:t> </a:t>
            </a:r>
            <a:r>
              <a:rPr lang="en-US" sz="1600" spc="80" baseline="30000" dirty="0">
                <a:latin typeface="Arial Narrow"/>
                <a:cs typeface="Arial Narrow"/>
              </a:rPr>
              <a:t/>
            </a:r>
            <a:br>
              <a:rPr lang="en-US" sz="1600" spc="80" baseline="30000" dirty="0">
                <a:latin typeface="Arial Narrow"/>
                <a:cs typeface="Arial Narrow"/>
              </a:rPr>
            </a:br>
            <a:r>
              <a:rPr lang="en-US" sz="1600" spc="80" baseline="30000" dirty="0">
                <a:latin typeface="Arial Narrow"/>
                <a:cs typeface="Arial Narrow"/>
              </a:rPr>
              <a:t>Spring/Summer — Linen, cotton and seersucker are lightweight and</a:t>
            </a:r>
            <a:br>
              <a:rPr lang="en-US" sz="1600" spc="80" baseline="30000" dirty="0">
                <a:latin typeface="Arial Narrow"/>
                <a:cs typeface="Arial Narrow"/>
              </a:rPr>
            </a:br>
            <a:r>
              <a:rPr lang="en-US" sz="1600" spc="80" baseline="30000" dirty="0">
                <a:latin typeface="Arial Narrow"/>
                <a:cs typeface="Arial Narrow"/>
              </a:rPr>
              <a:t>cool during warmer months.</a:t>
            </a:r>
          </a:p>
          <a:p>
            <a:pPr>
              <a:lnSpc>
                <a:spcPct val="90000"/>
              </a:lnSpc>
            </a:pPr>
            <a:endParaRPr lang="en-US" spc="80" baseline="30000" dirty="0">
              <a:latin typeface="Arial Narrow"/>
              <a:cs typeface="Arial Narrow"/>
            </a:endParaRPr>
          </a:p>
          <a:p>
            <a:pPr>
              <a:lnSpc>
                <a:spcPct val="90000"/>
              </a:lnSpc>
            </a:pPr>
            <a:r>
              <a:rPr lang="en-US" sz="1600" spc="80" baseline="30000" dirty="0" smtClean="0">
                <a:latin typeface="Arial Narrow"/>
                <a:cs typeface="Arial Narrow"/>
              </a:rPr>
              <a:t>Year</a:t>
            </a:r>
            <a:r>
              <a:rPr lang="en-US" sz="1600" spc="80" baseline="30000" dirty="0">
                <a:latin typeface="Arial Narrow"/>
                <a:cs typeface="Arial Narrow"/>
              </a:rPr>
              <a:t>-round — Silk and some lightweight blends are ideal year-round.</a:t>
            </a:r>
          </a:p>
          <a:p>
            <a:pPr>
              <a:lnSpc>
                <a:spcPct val="90000"/>
              </a:lnSpc>
            </a:pPr>
            <a:endParaRPr lang="en-US" spc="80" baseline="30000" dirty="0">
              <a:latin typeface="Arial"/>
              <a:cs typeface="Arial"/>
            </a:endParaRPr>
          </a:p>
          <a:p>
            <a:pPr>
              <a:lnSpc>
                <a:spcPct val="90000"/>
              </a:lnSpc>
            </a:pPr>
            <a:r>
              <a:rPr lang="en-US" b="1" spc="80" baseline="30000" dirty="0" smtClean="0">
                <a:latin typeface="Arial"/>
                <a:cs typeface="Arial"/>
              </a:rPr>
              <a:t>CHOOSING COLOR AND PATTERN</a:t>
            </a:r>
          </a:p>
          <a:p>
            <a:pPr>
              <a:lnSpc>
                <a:spcPct val="90000"/>
              </a:lnSpc>
            </a:pPr>
            <a:r>
              <a:rPr lang="en-US" sz="1600" spc="80" baseline="30000" dirty="0" smtClean="0">
                <a:latin typeface="Arial Narrow"/>
                <a:cs typeface="Arial Narrow"/>
              </a:rPr>
              <a:t>For </a:t>
            </a:r>
            <a:r>
              <a:rPr lang="en-US" sz="1600" spc="80" baseline="30000" dirty="0">
                <a:latin typeface="Arial Narrow"/>
                <a:cs typeface="Arial Narrow"/>
              </a:rPr>
              <a:t>those professions in which head-to-toe suiting is required, a black suit </a:t>
            </a:r>
            <a:br>
              <a:rPr lang="en-US" sz="1600" spc="80" baseline="30000" dirty="0">
                <a:latin typeface="Arial Narrow"/>
                <a:cs typeface="Arial Narrow"/>
              </a:rPr>
            </a:br>
            <a:r>
              <a:rPr lang="en-US" sz="1600" spc="80" baseline="30000" dirty="0">
                <a:latin typeface="Arial Narrow"/>
                <a:cs typeface="Arial Narrow"/>
              </a:rPr>
              <a:t>always looks crisp, modern and stylish. </a:t>
            </a:r>
          </a:p>
          <a:p>
            <a:pPr>
              <a:lnSpc>
                <a:spcPct val="90000"/>
              </a:lnSpc>
            </a:pPr>
            <a:r>
              <a:rPr lang="en-US" sz="1600" spc="80" baseline="30000" dirty="0" smtClean="0">
                <a:latin typeface="Arial Narrow"/>
                <a:cs typeface="Arial Narrow"/>
              </a:rPr>
              <a:t> </a:t>
            </a:r>
            <a:r>
              <a:rPr lang="en-US" sz="1600" spc="80" baseline="30000" dirty="0">
                <a:latin typeface="Arial Narrow"/>
                <a:cs typeface="Arial Narrow"/>
              </a:rPr>
              <a:t/>
            </a:r>
            <a:br>
              <a:rPr lang="en-US" sz="1600" spc="80" baseline="30000" dirty="0">
                <a:latin typeface="Arial Narrow"/>
                <a:cs typeface="Arial Narrow"/>
              </a:rPr>
            </a:br>
            <a:r>
              <a:rPr lang="en-US" sz="1600" spc="80" baseline="30000" dirty="0">
                <a:latin typeface="Arial Narrow"/>
                <a:cs typeface="Arial Narrow"/>
              </a:rPr>
              <a:t>Other neutrals, such as dark gray and navy, are an alternative to black, while still looking clean </a:t>
            </a:r>
            <a:endParaRPr lang="en-US" sz="1600" spc="80" baseline="30000" dirty="0" smtClean="0">
              <a:latin typeface="Arial Narrow"/>
              <a:cs typeface="Arial Narrow"/>
            </a:endParaRPr>
          </a:p>
          <a:p>
            <a:pPr>
              <a:lnSpc>
                <a:spcPct val="90000"/>
              </a:lnSpc>
            </a:pPr>
            <a:r>
              <a:rPr lang="en-US" sz="1600" spc="80" baseline="30000" dirty="0" smtClean="0">
                <a:latin typeface="Arial Narrow"/>
                <a:cs typeface="Arial Narrow"/>
              </a:rPr>
              <a:t>and </a:t>
            </a:r>
            <a:r>
              <a:rPr lang="en-US" sz="1600" spc="80" baseline="30000" dirty="0">
                <a:latin typeface="Arial Narrow"/>
                <a:cs typeface="Arial Narrow"/>
              </a:rPr>
              <a:t>classic. </a:t>
            </a:r>
          </a:p>
          <a:p>
            <a:pPr>
              <a:lnSpc>
                <a:spcPct val="90000"/>
              </a:lnSpc>
            </a:pPr>
            <a:endParaRPr lang="en-US" sz="1600" spc="80" baseline="30000" dirty="0">
              <a:latin typeface="Arial Narrow"/>
              <a:cs typeface="Arial Narrow"/>
            </a:endParaRPr>
          </a:p>
          <a:p>
            <a:pPr>
              <a:lnSpc>
                <a:spcPct val="90000"/>
              </a:lnSpc>
            </a:pPr>
            <a:r>
              <a:rPr lang="en-US" sz="1600" spc="80" baseline="30000" dirty="0" smtClean="0">
                <a:latin typeface="Arial Narrow"/>
                <a:cs typeface="Arial Narrow"/>
              </a:rPr>
              <a:t>Pinstripes</a:t>
            </a:r>
            <a:r>
              <a:rPr lang="en-US" sz="1600" spc="80" baseline="30000" dirty="0">
                <a:latin typeface="Arial Narrow"/>
                <a:cs typeface="Arial Narrow"/>
              </a:rPr>
              <a:t>, plaid and novelty prints can lend fresh texture as well as a seasonal twist to any look.</a:t>
            </a:r>
          </a:p>
        </p:txBody>
      </p:sp>
      <p:sp>
        <p:nvSpPr>
          <p:cNvPr id="7" name="Rectangle 6"/>
          <p:cNvSpPr/>
          <p:nvPr/>
        </p:nvSpPr>
        <p:spPr>
          <a:xfrm>
            <a:off x="5474264" y="2297557"/>
            <a:ext cx="3212536" cy="3806167"/>
          </a:xfrm>
          <a:prstGeom prst="rect">
            <a:avLst/>
          </a:prstGeom>
        </p:spPr>
        <p:txBody>
          <a:bodyPr wrap="square">
            <a:spAutoFit/>
          </a:bodyPr>
          <a:lstStyle/>
          <a:p>
            <a:r>
              <a:rPr lang="en-US" b="1" baseline="30000" dirty="0" smtClean="0">
                <a:latin typeface="Arial"/>
                <a:cs typeface="Arial"/>
              </a:rPr>
              <a:t>THE CHECKLIST</a:t>
            </a:r>
          </a:p>
          <a:p>
            <a:r>
              <a:rPr lang="en-US" sz="1600" baseline="30000" dirty="0" smtClean="0">
                <a:latin typeface="Arial Narrow"/>
                <a:cs typeface="Arial Narrow"/>
              </a:rPr>
              <a:t>A </a:t>
            </a:r>
            <a:r>
              <a:rPr lang="en-US" sz="1600" baseline="30000" dirty="0">
                <a:latin typeface="Arial Narrow"/>
                <a:cs typeface="Arial Narrow"/>
              </a:rPr>
              <a:t>well-edited wardrobe is key to professional success. These are the essentials you’ll need in your closet.</a:t>
            </a:r>
          </a:p>
          <a:p>
            <a:endParaRPr lang="en-US" b="1" baseline="30000" dirty="0">
              <a:latin typeface="Arial"/>
              <a:cs typeface="Arial"/>
            </a:endParaRPr>
          </a:p>
          <a:p>
            <a:r>
              <a:rPr lang="en-US" b="1" baseline="30000" dirty="0" smtClean="0">
                <a:latin typeface="Arial"/>
                <a:cs typeface="Arial"/>
              </a:rPr>
              <a:t>THE SUIT</a:t>
            </a:r>
          </a:p>
          <a:p>
            <a:r>
              <a:rPr lang="en-US" sz="1600" baseline="30000" dirty="0" smtClean="0">
                <a:latin typeface="Arial Narrow"/>
                <a:cs typeface="Arial Narrow"/>
              </a:rPr>
              <a:t>Fabric </a:t>
            </a:r>
            <a:r>
              <a:rPr lang="en-US" sz="1600" baseline="30000" dirty="0">
                <a:latin typeface="Arial Narrow"/>
                <a:cs typeface="Arial Narrow"/>
              </a:rPr>
              <a:t>is the single most important consideration. Advances in technology have led to a diverse selection of modern fabrics that suit women’s figures and active lifestyles. </a:t>
            </a:r>
          </a:p>
          <a:p>
            <a:endParaRPr lang="en-US" sz="1600" baseline="30000" dirty="0" smtClean="0">
              <a:latin typeface="Arial Narrow"/>
              <a:cs typeface="Arial Narrow"/>
            </a:endParaRPr>
          </a:p>
          <a:p>
            <a:r>
              <a:rPr lang="en-US" sz="1600" baseline="30000" dirty="0" smtClean="0">
                <a:latin typeface="Arial Narrow"/>
                <a:cs typeface="Arial Narrow"/>
              </a:rPr>
              <a:t>These </a:t>
            </a:r>
            <a:r>
              <a:rPr lang="en-US" sz="1600" baseline="30000" dirty="0">
                <a:latin typeface="Arial Narrow"/>
                <a:cs typeface="Arial Narrow"/>
              </a:rPr>
              <a:t>blended materials are woven with a hint of stretch yarn to allow for greater </a:t>
            </a:r>
            <a:br>
              <a:rPr lang="en-US" sz="1600" baseline="30000" dirty="0">
                <a:latin typeface="Arial Narrow"/>
                <a:cs typeface="Arial Narrow"/>
              </a:rPr>
            </a:br>
            <a:r>
              <a:rPr lang="en-US" sz="1600" baseline="30000" dirty="0">
                <a:latin typeface="Arial Narrow"/>
                <a:cs typeface="Arial Narrow"/>
              </a:rPr>
              <a:t>ease of movement and a more contoured, natural fit. </a:t>
            </a:r>
          </a:p>
          <a:p>
            <a:endParaRPr lang="en-US" sz="1600" baseline="30000" dirty="0" smtClean="0">
              <a:latin typeface="Arial Narrow"/>
              <a:cs typeface="Arial Narrow"/>
            </a:endParaRPr>
          </a:p>
          <a:p>
            <a:r>
              <a:rPr lang="en-US" sz="1600" baseline="30000" dirty="0" smtClean="0">
                <a:latin typeface="Arial Narrow"/>
                <a:cs typeface="Arial Narrow"/>
              </a:rPr>
              <a:t>The </a:t>
            </a:r>
            <a:r>
              <a:rPr lang="en-US" sz="1600" baseline="30000" dirty="0">
                <a:latin typeface="Arial Narrow"/>
                <a:cs typeface="Arial Narrow"/>
              </a:rPr>
              <a:t>stretch component also minimizes wrinkling and enhances durability.</a:t>
            </a:r>
          </a:p>
          <a:p>
            <a:endParaRPr lang="en-US" baseline="30000" dirty="0" smtClean="0">
              <a:latin typeface="Arial"/>
              <a:cs typeface="Arial"/>
            </a:endParaRPr>
          </a:p>
          <a:p>
            <a:r>
              <a:rPr lang="en-US" b="1" baseline="30000" dirty="0" smtClean="0">
                <a:latin typeface="Arial"/>
                <a:cs typeface="Arial"/>
              </a:rPr>
              <a:t>THE JACKET</a:t>
            </a:r>
          </a:p>
          <a:p>
            <a:r>
              <a:rPr lang="en-US" sz="1600" baseline="30000" dirty="0" smtClean="0">
                <a:latin typeface="Arial Narrow"/>
                <a:cs typeface="Arial Narrow"/>
              </a:rPr>
              <a:t>Polished</a:t>
            </a:r>
            <a:r>
              <a:rPr lang="en-US" sz="1600" baseline="30000" dirty="0">
                <a:latin typeface="Arial Narrow"/>
                <a:cs typeface="Arial Narrow"/>
              </a:rPr>
              <a:t>, sharp and easy to mix and match, your jacket or blazer is the most versatile piece you’ll own.</a:t>
            </a:r>
          </a:p>
          <a:p>
            <a:endParaRPr lang="en-US" sz="1600" baseline="30000" dirty="0" smtClean="0">
              <a:latin typeface="Arial Narrow"/>
              <a:cs typeface="Arial Narrow"/>
            </a:endParaRPr>
          </a:p>
          <a:p>
            <a:r>
              <a:rPr lang="en-US" sz="1600" baseline="30000" dirty="0" smtClean="0">
                <a:latin typeface="Arial Narrow"/>
                <a:cs typeface="Arial Narrow"/>
              </a:rPr>
              <a:t>Wear </a:t>
            </a:r>
            <a:r>
              <a:rPr lang="en-US" sz="1600" baseline="30000" dirty="0">
                <a:latin typeface="Arial Narrow"/>
                <a:cs typeface="Arial Narrow"/>
              </a:rPr>
              <a:t>it as a classic suit with complementing pants, dress or skirt, or alternately over chinos or over a sleek </a:t>
            </a:r>
            <a:r>
              <a:rPr lang="en-US" sz="1600" baseline="30000" dirty="0" err="1">
                <a:latin typeface="Arial Narrow"/>
                <a:cs typeface="Arial Narrow"/>
              </a:rPr>
              <a:t>sheathdress</a:t>
            </a:r>
            <a:r>
              <a:rPr lang="en-US" sz="1600" baseline="30000" dirty="0">
                <a:latin typeface="Arial Narrow"/>
                <a:cs typeface="Arial Narrow"/>
              </a:rPr>
              <a:t>. </a:t>
            </a:r>
          </a:p>
        </p:txBody>
      </p:sp>
    </p:spTree>
    <p:extLst>
      <p:ext uri="{BB962C8B-B14F-4D97-AF65-F5344CB8AC3E}">
        <p14:creationId xmlns:p14="http://schemas.microsoft.com/office/powerpoint/2010/main" val="22909939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0862" y="14208"/>
            <a:ext cx="8229600" cy="893549"/>
          </a:xfrm>
        </p:spPr>
        <p:txBody>
          <a:bodyPr>
            <a:normAutofit/>
          </a:bodyPr>
          <a:lstStyle/>
          <a:p>
            <a:pPr marL="0" indent="0" algn="ctr"/>
            <a:r>
              <a:rPr lang="en-US" spc="100" dirty="0" smtClean="0">
                <a:effectLst>
                  <a:outerShdw blurRad="38100" dist="38100" dir="2700000" algn="tl">
                    <a:srgbClr val="000000">
                      <a:alpha val="43137"/>
                    </a:srgbClr>
                  </a:outerShdw>
                </a:effectLst>
                <a:latin typeface="Acta Display Medium"/>
                <a:cs typeface="Acta Display Medium"/>
              </a:rPr>
              <a:t>THE MAIN COMPONENTS</a:t>
            </a:r>
            <a:endParaRPr lang="en-US" spc="100" dirty="0">
              <a:effectLst>
                <a:outerShdw blurRad="38100" dist="38100" dir="2700000" algn="tl">
                  <a:srgbClr val="000000">
                    <a:alpha val="43137"/>
                  </a:srgbClr>
                </a:outerShdw>
              </a:effectLst>
              <a:latin typeface="Acta Display Medium"/>
              <a:cs typeface="Acta Display Medium"/>
            </a:endParaRPr>
          </a:p>
        </p:txBody>
      </p:sp>
      <p:pic>
        <p:nvPicPr>
          <p:cNvPr id="7" name="Picture 6" descr="2015-02-19 SUMMER BOOK 03.jpg"/>
          <p:cNvPicPr>
            <a:picLocks noChangeAspect="1"/>
          </p:cNvPicPr>
          <p:nvPr/>
        </p:nvPicPr>
        <p:blipFill rotWithShape="1">
          <a:blip r:embed="rId4">
            <a:extLst>
              <a:ext uri="{BEBA8EAE-BF5A-486C-A8C5-ECC9F3942E4B}">
                <a14:imgProps xmlns:a14="http://schemas.microsoft.com/office/drawing/2010/main">
                  <a14:imgLayer r:embed="rId5">
                    <a14:imgEffect>
                      <a14:backgroundRemoval t="0" b="26303" l="7682" r="30162">
                        <a14:foregroundMark x1="20725" y1="5544" x2="20725" y2="5544"/>
                        <a14:foregroundMark x1="13277" y1="15095" x2="13277" y2="15095"/>
                        <a14:foregroundMark x1="13531" y1="12413" x2="13531" y2="12413"/>
                        <a14:foregroundMark x1="28310" y1="4851" x2="28310" y2="4851"/>
                        <a14:foregroundMark x1="28758" y1="7231" x2="28895" y2="6839"/>
                        <a14:foregroundMark x1="27861" y1="3766" x2="27413" y2="4248"/>
                        <a14:foregroundMark x1="17645" y1="23531" x2="17645" y2="23531"/>
                        <a14:foregroundMark x1="14935" y1="25128" x2="14935" y2="25128"/>
                        <a14:foregroundMark x1="9476" y1="21723" x2="9476" y2="21723"/>
                        <a14:foregroundMark x1="21174" y1="3857" x2="21174" y2="3857"/>
                        <a14:foregroundMark x1="28173" y1="7231" x2="28173" y2="7231"/>
                        <a14:backgroundMark x1="21037" y1="23441" x2="21037" y2="23441"/>
                        <a14:backgroundMark x1="22012" y1="22145" x2="22012" y2="22145"/>
                        <a14:backgroundMark x1="24196" y1="9220" x2="24196" y2="9220"/>
                        <a14:backgroundMark x1="23494" y1="8225" x2="23494" y2="8225"/>
                        <a14:backgroundMark x1="24898" y1="9822" x2="24898" y2="9822"/>
                      </a14:backgroundRemoval>
                    </a14:imgEffect>
                  </a14:imgLayer>
                </a14:imgProps>
              </a:ext>
              <a:ext uri="{28A0092B-C50C-407E-A947-70E740481C1C}">
                <a14:useLocalDpi xmlns:a14="http://schemas.microsoft.com/office/drawing/2010/main" val="0"/>
              </a:ext>
            </a:extLst>
          </a:blip>
          <a:srcRect l="6737" r="69692" b="73542"/>
          <a:stretch/>
        </p:blipFill>
        <p:spPr>
          <a:xfrm>
            <a:off x="5670310" y="4695698"/>
            <a:ext cx="2759057" cy="2004155"/>
          </a:xfrm>
          <a:prstGeom prst="rect">
            <a:avLst/>
          </a:prstGeom>
        </p:spPr>
      </p:pic>
      <p:pic>
        <p:nvPicPr>
          <p:cNvPr id="8" name="Picture 7" descr="2015-02-19 SUMMER BOOK 03.jpg"/>
          <p:cNvPicPr>
            <a:picLocks noChangeAspect="1"/>
          </p:cNvPicPr>
          <p:nvPr/>
        </p:nvPicPr>
        <p:blipFill rotWithShape="1">
          <a:blip r:embed="rId6">
            <a:extLst>
              <a:ext uri="{BEBA8EAE-BF5A-486C-A8C5-ECC9F3942E4B}">
                <a14:imgProps xmlns:a14="http://schemas.microsoft.com/office/drawing/2010/main">
                  <a14:imgLayer r:embed="rId7">
                    <a14:imgEffect>
                      <a14:backgroundRemoval t="27870" b="49804" l="80367" r="98674">
                        <a14:foregroundMark x1="84870" y1="34046" x2="85007" y2="34378"/>
                        <a14:foregroundMark x1="89530" y1="38355" x2="89530" y2="38355"/>
                        <a14:foregroundMark x1="98674" y1="27990" x2="98557" y2="27870"/>
                        <a14:backgroundMark x1="87015" y1="39922" x2="87015" y2="39922"/>
                        <a14:backgroundMark x1="86274" y1="37903" x2="86528" y2="37692"/>
                        <a14:backgroundMark x1="88926" y1="33323" x2="88926" y2="33323"/>
                        <a14:backgroundMark x1="85572" y1="36216" x2="85572" y2="36216"/>
                        <a14:backgroundMark x1="88536" y1="41338" x2="88536" y2="41338"/>
                        <a14:backgroundMark x1="89628" y1="41790" x2="89628" y2="41790"/>
                        <a14:backgroundMark x1="89316" y1="40976" x2="89316" y2="40976"/>
                        <a14:backgroundMark x1="87522" y1="40072" x2="87639" y2="40102"/>
                        <a14:backgroundMark x1="88614" y1="36607" x2="88614" y2="36607"/>
                      </a14:backgroundRemoval>
                    </a14:imgEffect>
                  </a14:imgLayer>
                </a14:imgProps>
              </a:ext>
              <a:ext uri="{28A0092B-C50C-407E-A947-70E740481C1C}">
                <a14:useLocalDpi xmlns:a14="http://schemas.microsoft.com/office/drawing/2010/main" val="0"/>
              </a:ext>
            </a:extLst>
          </a:blip>
          <a:srcRect l="80141" t="27402" r="2850" b="48068"/>
          <a:stretch/>
        </p:blipFill>
        <p:spPr>
          <a:xfrm>
            <a:off x="129929" y="2958266"/>
            <a:ext cx="2317270" cy="2162638"/>
          </a:xfrm>
          <a:prstGeom prst="rect">
            <a:avLst/>
          </a:prstGeom>
        </p:spPr>
      </p:pic>
      <p:pic>
        <p:nvPicPr>
          <p:cNvPr id="9" name="Picture 8" descr="2015-03-20 DERBY 02.jpg"/>
          <p:cNvPicPr>
            <a:picLocks noChangeAspect="1"/>
          </p:cNvPicPr>
          <p:nvPr/>
        </p:nvPicPr>
        <p:blipFill rotWithShape="1">
          <a:blip r:embed="rId8">
            <a:extLst>
              <a:ext uri="{BEBA8EAE-BF5A-486C-A8C5-ECC9F3942E4B}">
                <a14:imgProps xmlns:a14="http://schemas.microsoft.com/office/drawing/2010/main">
                  <a14:imgLayer r:embed="rId9">
                    <a14:imgEffect>
                      <a14:backgroundRemoval t="5965" b="42625" l="6368" r="26194">
                        <a14:foregroundMark x1="16281" y1="30043" x2="16281" y2="30043"/>
                        <a14:foregroundMark x1="16498" y1="35249" x2="16498" y2="35249"/>
                        <a14:foregroundMark x1="19103" y1="30586" x2="19103" y2="30586"/>
                        <a14:foregroundMark x1="11071" y1="28200" x2="11071" y2="28200"/>
                        <a14:backgroundMark x1="23010" y1="24295" x2="23010" y2="24295"/>
                        <a14:backgroundMark x1="13893" y1="15944" x2="13097" y2="12256"/>
                      </a14:backgroundRemoval>
                    </a14:imgEffect>
                  </a14:imgLayer>
                </a14:imgProps>
              </a:ext>
              <a:ext uri="{28A0092B-C50C-407E-A947-70E740481C1C}">
                <a14:useLocalDpi xmlns:a14="http://schemas.microsoft.com/office/drawing/2010/main" val="0"/>
              </a:ext>
            </a:extLst>
          </a:blip>
          <a:srcRect l="4146" t="4502" r="73050" b="56810"/>
          <a:stretch/>
        </p:blipFill>
        <p:spPr>
          <a:xfrm>
            <a:off x="-104504" y="-1670"/>
            <a:ext cx="2615206" cy="2959936"/>
          </a:xfrm>
          <a:prstGeom prst="rect">
            <a:avLst/>
          </a:prstGeom>
        </p:spPr>
      </p:pic>
      <p:pic>
        <p:nvPicPr>
          <p:cNvPr id="10" name="Picture 9" descr="2015-03-20 DERBY 02.jpg"/>
          <p:cNvPicPr>
            <a:picLocks noChangeAspect="1"/>
          </p:cNvPicPr>
          <p:nvPr/>
        </p:nvPicPr>
        <p:blipFill rotWithShape="1">
          <a:blip r:embed="rId10">
            <a:extLst>
              <a:ext uri="{BEBA8EAE-BF5A-486C-A8C5-ECC9F3942E4B}">
                <a14:imgProps xmlns:a14="http://schemas.microsoft.com/office/drawing/2010/main">
                  <a14:imgLayer r:embed="rId11">
                    <a14:imgEffect>
                      <a14:backgroundRemoval t="65076" b="98482" l="3546" r="18958">
                        <a14:foregroundMark x1="8466" y1="69414" x2="8466" y2="69414"/>
                        <a14:foregroundMark x1="8177" y1="89479" x2="8466" y2="89262"/>
                        <a14:foregroundMark x1="15412" y1="90022" x2="15412" y2="90022"/>
                        <a14:foregroundMark x1="16208" y1="93167" x2="16208" y2="93167"/>
                        <a14:backgroundMark x1="9986" y1="85249" x2="9986" y2="85249"/>
                        <a14:backgroundMark x1="16136" y1="96746" x2="16136" y2="96746"/>
                      </a14:backgroundRemoval>
                    </a14:imgEffect>
                  </a14:imgLayer>
                </a14:imgProps>
              </a:ext>
              <a:ext uri="{28A0092B-C50C-407E-A947-70E740481C1C}">
                <a14:useLocalDpi xmlns:a14="http://schemas.microsoft.com/office/drawing/2010/main" val="0"/>
              </a:ext>
            </a:extLst>
          </a:blip>
          <a:srcRect l="3006" t="62928" r="78958"/>
          <a:stretch/>
        </p:blipFill>
        <p:spPr>
          <a:xfrm>
            <a:off x="267844" y="4596483"/>
            <a:ext cx="1649191" cy="2261517"/>
          </a:xfrm>
          <a:prstGeom prst="rect">
            <a:avLst/>
          </a:prstGeom>
        </p:spPr>
      </p:pic>
      <p:sp>
        <p:nvSpPr>
          <p:cNvPr id="12" name="Rectangle 11"/>
          <p:cNvSpPr/>
          <p:nvPr/>
        </p:nvSpPr>
        <p:spPr>
          <a:xfrm>
            <a:off x="2165851" y="1093253"/>
            <a:ext cx="3226430" cy="5673342"/>
          </a:xfrm>
          <a:prstGeom prst="rect">
            <a:avLst/>
          </a:prstGeom>
        </p:spPr>
        <p:txBody>
          <a:bodyPr wrap="square">
            <a:spAutoFit/>
          </a:bodyPr>
          <a:lstStyle/>
          <a:p>
            <a:r>
              <a:rPr lang="en-US" b="1" baseline="30000" dirty="0" smtClean="0">
                <a:latin typeface="Arial"/>
                <a:cs typeface="Arial"/>
              </a:rPr>
              <a:t>THE PANTS</a:t>
            </a:r>
          </a:p>
          <a:p>
            <a:r>
              <a:rPr lang="en-US" sz="1600" baseline="30000" dirty="0" smtClean="0">
                <a:latin typeface="Arial Narrow"/>
                <a:cs typeface="Arial Narrow"/>
              </a:rPr>
              <a:t>The </a:t>
            </a:r>
            <a:r>
              <a:rPr lang="en-US" sz="1600" baseline="30000" dirty="0">
                <a:latin typeface="Arial Narrow"/>
                <a:cs typeface="Arial Narrow"/>
              </a:rPr>
              <a:t>fit at the waist and hip should be trim but never tight, with a </a:t>
            </a:r>
            <a:r>
              <a:rPr lang="en-US" sz="1600" baseline="30000" dirty="0" smtClean="0">
                <a:latin typeface="Arial Narrow"/>
                <a:cs typeface="Arial Narrow"/>
              </a:rPr>
              <a:t>small yet </a:t>
            </a:r>
            <a:r>
              <a:rPr lang="en-US" sz="1600" baseline="30000" dirty="0">
                <a:latin typeface="Arial Narrow"/>
                <a:cs typeface="Arial Narrow"/>
              </a:rPr>
              <a:t>comfortable amount of give whether you’re seated or moving.</a:t>
            </a:r>
          </a:p>
          <a:p>
            <a:r>
              <a:rPr lang="en-US" sz="1600" baseline="30000" dirty="0">
                <a:latin typeface="Arial Narrow"/>
                <a:cs typeface="Arial Narrow"/>
              </a:rPr>
              <a:t>• Slimmer, pencil-leg pants should hit just slightly above the ankle.</a:t>
            </a:r>
          </a:p>
          <a:p>
            <a:r>
              <a:rPr lang="en-US" sz="1600" baseline="30000" dirty="0">
                <a:latin typeface="Arial Narrow"/>
                <a:cs typeface="Arial Narrow"/>
              </a:rPr>
              <a:t>• </a:t>
            </a:r>
            <a:r>
              <a:rPr lang="en-US" sz="1600" baseline="30000" dirty="0" smtClean="0">
                <a:latin typeface="Arial Narrow"/>
                <a:cs typeface="Arial Narrow"/>
              </a:rPr>
              <a:t>Wider</a:t>
            </a:r>
            <a:r>
              <a:rPr lang="en-US" sz="1600" baseline="30000" dirty="0">
                <a:latin typeface="Arial Narrow"/>
                <a:cs typeface="Arial Narrow"/>
              </a:rPr>
              <a:t>-leg trousers should fall cleanly to the top of your shoe with little </a:t>
            </a:r>
            <a:r>
              <a:rPr lang="en-US" sz="1600" baseline="30000" dirty="0" smtClean="0">
                <a:latin typeface="Arial Narrow"/>
                <a:cs typeface="Arial Narrow"/>
              </a:rPr>
              <a:t>to </a:t>
            </a:r>
            <a:r>
              <a:rPr lang="en-US" sz="1600" baseline="30000" dirty="0">
                <a:latin typeface="Arial Narrow"/>
                <a:cs typeface="Arial Narrow"/>
              </a:rPr>
              <a:t>no break. (A break is the fold created in the fabric when your pants </a:t>
            </a:r>
            <a:r>
              <a:rPr lang="en-US" sz="1600" baseline="30000" dirty="0" smtClean="0">
                <a:latin typeface="Arial Narrow"/>
                <a:cs typeface="Arial Narrow"/>
              </a:rPr>
              <a:t>leg </a:t>
            </a:r>
            <a:r>
              <a:rPr lang="en-US" sz="1600" baseline="30000" dirty="0">
                <a:latin typeface="Arial Narrow"/>
                <a:cs typeface="Arial Narrow"/>
              </a:rPr>
              <a:t>hits your shoe.)</a:t>
            </a:r>
          </a:p>
          <a:p>
            <a:r>
              <a:rPr lang="en-US" sz="1600" baseline="30000" dirty="0">
                <a:latin typeface="Arial Narrow"/>
                <a:cs typeface="Arial Narrow"/>
              </a:rPr>
              <a:t>• </a:t>
            </a:r>
            <a:r>
              <a:rPr lang="en-US" sz="1600" baseline="30000" dirty="0" smtClean="0">
                <a:latin typeface="Arial Narrow"/>
                <a:cs typeface="Arial Narrow"/>
              </a:rPr>
              <a:t>Always </a:t>
            </a:r>
            <a:r>
              <a:rPr lang="en-US" sz="1600" baseline="30000" dirty="0">
                <a:latin typeface="Arial Narrow"/>
                <a:cs typeface="Arial Narrow"/>
              </a:rPr>
              <a:t>bring the shoes you plan on wearing when you go for pants alterations. The height of the heel affects the hem.</a:t>
            </a:r>
          </a:p>
          <a:p>
            <a:r>
              <a:rPr lang="en-US" sz="1600" baseline="30000" dirty="0">
                <a:latin typeface="Arial Narrow"/>
                <a:cs typeface="Arial Narrow"/>
              </a:rPr>
              <a:t> </a:t>
            </a:r>
          </a:p>
          <a:p>
            <a:r>
              <a:rPr lang="en-US" sz="1600" b="1" baseline="30000" dirty="0">
                <a:latin typeface="Arial"/>
                <a:cs typeface="Arial"/>
              </a:rPr>
              <a:t>THE </a:t>
            </a:r>
            <a:r>
              <a:rPr lang="en-US" sz="1600" b="1" baseline="30000" dirty="0" smtClean="0">
                <a:latin typeface="Arial"/>
                <a:cs typeface="Arial"/>
              </a:rPr>
              <a:t>SKIRT</a:t>
            </a:r>
            <a:endParaRPr lang="en-US" sz="1600" b="1" baseline="30000" dirty="0">
              <a:latin typeface="Arial"/>
              <a:cs typeface="Arial"/>
            </a:endParaRPr>
          </a:p>
          <a:p>
            <a:r>
              <a:rPr lang="en-US" sz="1600" baseline="30000" dirty="0" smtClean="0">
                <a:latin typeface="Arial Narrow"/>
                <a:cs typeface="Arial Narrow"/>
              </a:rPr>
              <a:t>• Length </a:t>
            </a:r>
            <a:r>
              <a:rPr lang="en-US" sz="1600" baseline="30000" dirty="0">
                <a:latin typeface="Arial Narrow"/>
                <a:cs typeface="Arial Narrow"/>
              </a:rPr>
              <a:t>is a matter of personal preference. The most flattering skirt length typically hits just above or just below the knee. </a:t>
            </a:r>
          </a:p>
          <a:p>
            <a:r>
              <a:rPr lang="en-US" sz="1600" baseline="30000" dirty="0">
                <a:latin typeface="Arial Narrow"/>
                <a:cs typeface="Arial Narrow"/>
              </a:rPr>
              <a:t>• </a:t>
            </a:r>
            <a:r>
              <a:rPr lang="en-US" sz="1600" baseline="30000" dirty="0" smtClean="0">
                <a:latin typeface="Arial Narrow"/>
                <a:cs typeface="Arial Narrow"/>
              </a:rPr>
              <a:t>A</a:t>
            </a:r>
            <a:r>
              <a:rPr lang="en-US" sz="1600" baseline="30000" dirty="0">
                <a:latin typeface="Arial Narrow"/>
                <a:cs typeface="Arial Narrow"/>
              </a:rPr>
              <a:t>-Line and Pencil Skirts: Close-fitting, clean and always flattering and can be paired with virtually any shape or length of top. </a:t>
            </a:r>
          </a:p>
          <a:p>
            <a:r>
              <a:rPr lang="en-US" sz="1600" baseline="30000" dirty="0">
                <a:latin typeface="Arial Narrow"/>
                <a:cs typeface="Arial Narrow"/>
              </a:rPr>
              <a:t>• </a:t>
            </a:r>
            <a:r>
              <a:rPr lang="en-US" sz="1600" baseline="30000" dirty="0" smtClean="0">
                <a:latin typeface="Arial Narrow"/>
                <a:cs typeface="Arial Narrow"/>
              </a:rPr>
              <a:t>Box </a:t>
            </a:r>
            <a:r>
              <a:rPr lang="en-US" sz="1600" baseline="30000" dirty="0">
                <a:latin typeface="Arial Narrow"/>
                <a:cs typeface="Arial Narrow"/>
              </a:rPr>
              <a:t>Pleat and Flare Skirts: These have more volume and pair nicely with </a:t>
            </a:r>
            <a:r>
              <a:rPr lang="en-US" sz="1600" baseline="30000" dirty="0" smtClean="0">
                <a:latin typeface="Arial Narrow"/>
                <a:cs typeface="Arial Narrow"/>
              </a:rPr>
              <a:t>waist</a:t>
            </a:r>
            <a:r>
              <a:rPr lang="en-US" sz="1600" baseline="30000" dirty="0">
                <a:latin typeface="Arial Narrow"/>
                <a:cs typeface="Arial Narrow"/>
              </a:rPr>
              <a:t>-defining tops, tailored blouses or cardigans. </a:t>
            </a:r>
          </a:p>
          <a:p>
            <a:endParaRPr lang="en-US" sz="1600" baseline="30000" dirty="0">
              <a:latin typeface="Arial Narrow"/>
              <a:cs typeface="Arial Narrow"/>
            </a:endParaRPr>
          </a:p>
          <a:p>
            <a:r>
              <a:rPr lang="en-US" sz="1600" b="1" baseline="30000" dirty="0">
                <a:latin typeface="Arial"/>
                <a:cs typeface="Arial"/>
              </a:rPr>
              <a:t>THE </a:t>
            </a:r>
            <a:r>
              <a:rPr lang="en-US" sz="1600" b="1" baseline="30000" dirty="0" smtClean="0">
                <a:latin typeface="Arial"/>
                <a:cs typeface="Arial"/>
              </a:rPr>
              <a:t>DAY DRESS</a:t>
            </a:r>
            <a:endParaRPr lang="en-US" sz="1600" b="1" baseline="30000" dirty="0">
              <a:latin typeface="Arial"/>
              <a:cs typeface="Arial"/>
            </a:endParaRPr>
          </a:p>
          <a:p>
            <a:r>
              <a:rPr lang="en-US" sz="1600" baseline="30000" dirty="0" smtClean="0">
                <a:latin typeface="Arial Narrow"/>
                <a:cs typeface="Arial Narrow"/>
              </a:rPr>
              <a:t>• Sheath </a:t>
            </a:r>
            <a:r>
              <a:rPr lang="en-US" sz="1600" baseline="30000" dirty="0">
                <a:latin typeface="Arial Narrow"/>
                <a:cs typeface="Arial Narrow"/>
              </a:rPr>
              <a:t>and A-Line Dress: Feminine suiting foundation pieces, </a:t>
            </a:r>
            <a:r>
              <a:rPr lang="en-US" sz="1600" baseline="30000" dirty="0" smtClean="0">
                <a:latin typeface="Arial Narrow"/>
                <a:cs typeface="Arial Narrow"/>
              </a:rPr>
              <a:t>they’re </a:t>
            </a:r>
            <a:r>
              <a:rPr lang="en-US" sz="1600" baseline="30000" dirty="0">
                <a:latin typeface="Arial Narrow"/>
                <a:cs typeface="Arial Narrow"/>
              </a:rPr>
              <a:t>versatile classics.</a:t>
            </a:r>
          </a:p>
          <a:p>
            <a:r>
              <a:rPr lang="en-US" sz="1600" baseline="30000" dirty="0">
                <a:latin typeface="Arial Narrow"/>
                <a:cs typeface="Arial Narrow"/>
              </a:rPr>
              <a:t>• </a:t>
            </a:r>
            <a:r>
              <a:rPr lang="en-US" sz="1600" baseline="30000" dirty="0" smtClean="0">
                <a:latin typeface="Arial Narrow"/>
                <a:cs typeface="Arial Narrow"/>
              </a:rPr>
              <a:t>Trench </a:t>
            </a:r>
            <a:r>
              <a:rPr lang="en-US" sz="1600" baseline="30000" dirty="0">
                <a:latin typeface="Arial Narrow"/>
                <a:cs typeface="Arial Narrow"/>
              </a:rPr>
              <a:t>Dress: A variation of the iconic coat is a great seasonal </a:t>
            </a:r>
            <a:r>
              <a:rPr lang="en-US" sz="1600" baseline="30000" dirty="0" smtClean="0">
                <a:latin typeface="Arial Narrow"/>
                <a:cs typeface="Arial Narrow"/>
              </a:rPr>
              <a:t>transition </a:t>
            </a:r>
            <a:r>
              <a:rPr lang="en-US" sz="1600" baseline="30000" dirty="0">
                <a:latin typeface="Arial Narrow"/>
                <a:cs typeface="Arial Narrow"/>
              </a:rPr>
              <a:t>piece. (Try wearing it as a jacket over slim pants and a simple top.)</a:t>
            </a:r>
          </a:p>
          <a:p>
            <a:r>
              <a:rPr lang="en-US" sz="1600" baseline="30000" dirty="0">
                <a:latin typeface="Arial Narrow"/>
                <a:cs typeface="Arial Narrow"/>
              </a:rPr>
              <a:t>• Shirt Dress: A comfortable, slightly more casual option for office wear.</a:t>
            </a:r>
          </a:p>
          <a:p>
            <a:r>
              <a:rPr lang="en-US" sz="1600" baseline="30000" dirty="0">
                <a:latin typeface="Arial Narrow"/>
                <a:cs typeface="Arial Narrow"/>
              </a:rPr>
              <a:t>• </a:t>
            </a:r>
            <a:r>
              <a:rPr lang="en-US" sz="1600" baseline="30000" dirty="0" smtClean="0">
                <a:latin typeface="Arial Narrow"/>
                <a:cs typeface="Arial Narrow"/>
              </a:rPr>
              <a:t>Knit </a:t>
            </a:r>
            <a:r>
              <a:rPr lang="en-US" sz="1600" baseline="30000" dirty="0">
                <a:latin typeface="Arial Narrow"/>
                <a:cs typeface="Arial Narrow"/>
              </a:rPr>
              <a:t>Dress: Typically more close-fitting; opt for designs that drape </a:t>
            </a:r>
            <a:r>
              <a:rPr lang="en-US" sz="1600" baseline="30000" dirty="0" smtClean="0">
                <a:latin typeface="Arial Narrow"/>
                <a:cs typeface="Arial Narrow"/>
              </a:rPr>
              <a:t>rather </a:t>
            </a:r>
            <a:r>
              <a:rPr lang="en-US" sz="1600" baseline="30000" dirty="0">
                <a:latin typeface="Arial Narrow"/>
                <a:cs typeface="Arial Narrow"/>
              </a:rPr>
              <a:t>than cling.</a:t>
            </a:r>
          </a:p>
          <a:p>
            <a:r>
              <a:rPr lang="en-US" sz="1600" baseline="30000" dirty="0" smtClean="0">
                <a:latin typeface="Arial Narrow"/>
                <a:cs typeface="Arial Narrow"/>
              </a:rPr>
              <a:t>     </a:t>
            </a:r>
            <a:endParaRPr lang="en-US" sz="1600" baseline="30000" dirty="0">
              <a:latin typeface="Arial Narrow"/>
              <a:cs typeface="Arial Narrow"/>
            </a:endParaRPr>
          </a:p>
        </p:txBody>
      </p:sp>
      <p:sp>
        <p:nvSpPr>
          <p:cNvPr id="13" name="Rectangle 12"/>
          <p:cNvSpPr/>
          <p:nvPr/>
        </p:nvSpPr>
        <p:spPr>
          <a:xfrm>
            <a:off x="5399414" y="1093253"/>
            <a:ext cx="3226430" cy="4688458"/>
          </a:xfrm>
          <a:prstGeom prst="rect">
            <a:avLst/>
          </a:prstGeom>
        </p:spPr>
        <p:txBody>
          <a:bodyPr wrap="square">
            <a:spAutoFit/>
          </a:bodyPr>
          <a:lstStyle/>
          <a:p>
            <a:r>
              <a:rPr lang="en-US" sz="1600" b="1" baseline="30000" dirty="0">
                <a:latin typeface="Arial"/>
                <a:cs typeface="Arial"/>
              </a:rPr>
              <a:t>THE </a:t>
            </a:r>
            <a:r>
              <a:rPr lang="en-US" sz="1600" b="1" baseline="30000" dirty="0" smtClean="0">
                <a:latin typeface="Arial"/>
                <a:cs typeface="Arial"/>
              </a:rPr>
              <a:t>DRESS SHIRT</a:t>
            </a:r>
            <a:endParaRPr lang="en-US" sz="1600" b="1" baseline="30000" dirty="0">
              <a:latin typeface="Arial"/>
              <a:cs typeface="Arial"/>
            </a:endParaRPr>
          </a:p>
          <a:p>
            <a:r>
              <a:rPr lang="en-US" sz="1600" baseline="30000" dirty="0" smtClean="0">
                <a:latin typeface="Arial Narrow"/>
                <a:cs typeface="Arial Narrow"/>
              </a:rPr>
              <a:t>• A </a:t>
            </a:r>
            <a:r>
              <a:rPr lang="en-US" sz="1600" baseline="30000" dirty="0">
                <a:latin typeface="Arial Narrow"/>
                <a:cs typeface="Arial Narrow"/>
              </a:rPr>
              <a:t>crisp white shirt is striking on its own or paired with a blazer. </a:t>
            </a:r>
          </a:p>
          <a:p>
            <a:r>
              <a:rPr lang="en-US" sz="1600" baseline="30000" dirty="0">
                <a:latin typeface="Arial Narrow"/>
                <a:cs typeface="Arial Narrow"/>
              </a:rPr>
              <a:t>• </a:t>
            </a:r>
            <a:r>
              <a:rPr lang="en-US" sz="1600" baseline="30000" dirty="0" smtClean="0">
                <a:latin typeface="Arial Narrow"/>
                <a:cs typeface="Arial Narrow"/>
              </a:rPr>
              <a:t>Innovative </a:t>
            </a:r>
            <a:r>
              <a:rPr lang="en-US" sz="1600" baseline="30000" dirty="0">
                <a:latin typeface="Arial Narrow"/>
                <a:cs typeface="Arial Narrow"/>
              </a:rPr>
              <a:t>fabrics such as stretch cotton and other blends allow for </a:t>
            </a:r>
            <a:r>
              <a:rPr lang="en-US" sz="1600" baseline="30000" dirty="0" smtClean="0">
                <a:latin typeface="Arial Narrow"/>
                <a:cs typeface="Arial Narrow"/>
              </a:rPr>
              <a:t>a closer</a:t>
            </a:r>
            <a:r>
              <a:rPr lang="en-US" sz="1600" baseline="30000" dirty="0">
                <a:latin typeface="Arial Narrow"/>
                <a:cs typeface="Arial Narrow"/>
              </a:rPr>
              <a:t>, more feminine fit while resisting wrinkling.</a:t>
            </a:r>
          </a:p>
          <a:p>
            <a:endParaRPr lang="en-US" sz="1600" baseline="30000" dirty="0">
              <a:latin typeface="Arial Narrow"/>
              <a:cs typeface="Arial Narrow"/>
            </a:endParaRPr>
          </a:p>
          <a:p>
            <a:r>
              <a:rPr lang="en-US" sz="1600" b="1" baseline="30000" dirty="0">
                <a:latin typeface="Arial"/>
                <a:cs typeface="Arial"/>
              </a:rPr>
              <a:t>THE </a:t>
            </a:r>
            <a:r>
              <a:rPr lang="en-US" sz="1600" b="1" baseline="30000" dirty="0" smtClean="0">
                <a:latin typeface="Arial"/>
                <a:cs typeface="Arial"/>
              </a:rPr>
              <a:t>TWINSET</a:t>
            </a:r>
            <a:endParaRPr lang="en-US" sz="1600" b="1" baseline="30000" dirty="0">
              <a:latin typeface="Arial"/>
              <a:cs typeface="Arial"/>
            </a:endParaRPr>
          </a:p>
          <a:p>
            <a:r>
              <a:rPr lang="en-US" sz="1600" baseline="30000" dirty="0" smtClean="0">
                <a:latin typeface="Arial Narrow"/>
                <a:cs typeface="Arial Narrow"/>
              </a:rPr>
              <a:t>• A </a:t>
            </a:r>
            <a:r>
              <a:rPr lang="en-US" sz="1600" baseline="30000" dirty="0">
                <a:latin typeface="Arial Narrow"/>
                <a:cs typeface="Arial Narrow"/>
              </a:rPr>
              <a:t>wardrobe staple, twinset options include everything from knit shells to more structured, jacket-like cardigans.</a:t>
            </a:r>
          </a:p>
          <a:p>
            <a:r>
              <a:rPr lang="en-US" sz="1600" baseline="30000" dirty="0">
                <a:latin typeface="Arial Narrow"/>
                <a:cs typeface="Arial Narrow"/>
              </a:rPr>
              <a:t>• </a:t>
            </a:r>
            <a:r>
              <a:rPr lang="en-US" sz="1600" baseline="30000" dirty="0" smtClean="0">
                <a:latin typeface="Arial Narrow"/>
                <a:cs typeface="Arial Narrow"/>
              </a:rPr>
              <a:t>Fall</a:t>
            </a:r>
            <a:r>
              <a:rPr lang="en-US" sz="1600" baseline="30000" dirty="0">
                <a:latin typeface="Arial Narrow"/>
                <a:cs typeface="Arial Narrow"/>
              </a:rPr>
              <a:t>/Winter — Our exclusive </a:t>
            </a:r>
            <a:r>
              <a:rPr lang="en-US" sz="1600" baseline="30000" dirty="0" err="1">
                <a:latin typeface="Arial Narrow"/>
                <a:cs typeface="Arial Narrow"/>
              </a:rPr>
              <a:t>SaxXon</a:t>
            </a:r>
            <a:r>
              <a:rPr lang="en-US" sz="1600" baseline="30000" dirty="0">
                <a:latin typeface="Arial Narrow"/>
                <a:cs typeface="Arial Narrow"/>
              </a:rPr>
              <a:t>™ wool, merino wool and </a:t>
            </a:r>
            <a:r>
              <a:rPr lang="en-US" sz="1600" baseline="30000" dirty="0" smtClean="0">
                <a:latin typeface="Arial Narrow"/>
                <a:cs typeface="Arial Narrow"/>
              </a:rPr>
              <a:t>cashmere </a:t>
            </a:r>
            <a:r>
              <a:rPr lang="en-US" sz="1600" baseline="30000" dirty="0">
                <a:latin typeface="Arial Narrow"/>
                <a:cs typeface="Arial Narrow"/>
              </a:rPr>
              <a:t>sweaters are ideal.</a:t>
            </a:r>
          </a:p>
          <a:p>
            <a:r>
              <a:rPr lang="en-US" sz="1600" baseline="30000" dirty="0">
                <a:latin typeface="Arial Narrow"/>
                <a:cs typeface="Arial Narrow"/>
              </a:rPr>
              <a:t>• Spring/Summer — Opt for lighter knits and blends of cotton, silk and linen.</a:t>
            </a:r>
          </a:p>
          <a:p>
            <a:endParaRPr lang="en-US" sz="1600" baseline="30000" dirty="0">
              <a:latin typeface="Arial Narrow"/>
              <a:cs typeface="Arial Narrow"/>
            </a:endParaRPr>
          </a:p>
          <a:p>
            <a:r>
              <a:rPr lang="en-US" sz="1600" b="1" baseline="30000" dirty="0">
                <a:latin typeface="Arial"/>
                <a:cs typeface="Arial"/>
              </a:rPr>
              <a:t>THE </a:t>
            </a:r>
            <a:r>
              <a:rPr lang="en-US" sz="1600" b="1" baseline="30000" dirty="0" smtClean="0">
                <a:latin typeface="Arial"/>
                <a:cs typeface="Arial"/>
              </a:rPr>
              <a:t>TRENCH</a:t>
            </a:r>
            <a:endParaRPr lang="en-US" sz="1600" b="1" baseline="30000" dirty="0">
              <a:latin typeface="Arial"/>
              <a:cs typeface="Arial"/>
            </a:endParaRPr>
          </a:p>
          <a:p>
            <a:r>
              <a:rPr lang="en-US" sz="1600" baseline="30000" dirty="0" smtClean="0">
                <a:latin typeface="Arial Narrow"/>
                <a:cs typeface="Arial Narrow"/>
              </a:rPr>
              <a:t>• The </a:t>
            </a:r>
            <a:r>
              <a:rPr lang="en-US" sz="1600" baseline="30000" dirty="0">
                <a:latin typeface="Arial Narrow"/>
                <a:cs typeface="Arial Narrow"/>
              </a:rPr>
              <a:t>cotton-twill trench coat has four-season appeal.</a:t>
            </a:r>
          </a:p>
          <a:p>
            <a:r>
              <a:rPr lang="en-US" sz="1600" baseline="30000" dirty="0">
                <a:latin typeface="Arial Narrow"/>
                <a:cs typeface="Arial Narrow"/>
              </a:rPr>
              <a:t>• </a:t>
            </a:r>
            <a:r>
              <a:rPr lang="en-US" sz="1600" baseline="30000" dirty="0" smtClean="0">
                <a:latin typeface="Arial Narrow"/>
                <a:cs typeface="Arial Narrow"/>
              </a:rPr>
              <a:t>A </a:t>
            </a:r>
            <a:r>
              <a:rPr lang="en-US" sz="1600" baseline="30000" dirty="0">
                <a:latin typeface="Arial Narrow"/>
                <a:cs typeface="Arial Narrow"/>
              </a:rPr>
              <a:t>removable lining and horn buttons are classic details that provide style and versatility. </a:t>
            </a:r>
          </a:p>
          <a:p>
            <a:r>
              <a:rPr lang="en-US" sz="1600" baseline="30000" dirty="0">
                <a:latin typeface="Arial Narrow"/>
                <a:cs typeface="Arial Narrow"/>
              </a:rPr>
              <a:t>• </a:t>
            </a:r>
            <a:r>
              <a:rPr lang="en-US" sz="1600" baseline="30000" dirty="0" smtClean="0">
                <a:latin typeface="Arial Narrow"/>
                <a:cs typeface="Arial Narrow"/>
              </a:rPr>
              <a:t>A </a:t>
            </a:r>
            <a:r>
              <a:rPr lang="en-US" sz="1600" baseline="30000" dirty="0">
                <a:latin typeface="Arial Narrow"/>
                <a:cs typeface="Arial Narrow"/>
              </a:rPr>
              <a:t>traditional trench is belted </a:t>
            </a:r>
            <a:r>
              <a:rPr lang="en-US" sz="1600" baseline="30000" dirty="0" smtClean="0">
                <a:latin typeface="Arial Narrow"/>
                <a:cs typeface="Arial Narrow"/>
              </a:rPr>
              <a:t>and </a:t>
            </a:r>
            <a:r>
              <a:rPr lang="en-US" sz="1600" baseline="30000" dirty="0">
                <a:latin typeface="Arial Narrow"/>
                <a:cs typeface="Arial Narrow"/>
              </a:rPr>
              <a:t>typically features side pockets and </a:t>
            </a:r>
            <a:r>
              <a:rPr lang="en-US" sz="1600" baseline="30000" dirty="0" smtClean="0">
                <a:latin typeface="Arial Narrow"/>
                <a:cs typeface="Arial Narrow"/>
              </a:rPr>
              <a:t>shoulder </a:t>
            </a:r>
            <a:r>
              <a:rPr lang="en-US" sz="1600" baseline="30000" dirty="0">
                <a:latin typeface="Arial Narrow"/>
                <a:cs typeface="Arial Narrow"/>
              </a:rPr>
              <a:t>epaulets. </a:t>
            </a:r>
            <a:endParaRPr lang="en-US" sz="1600" baseline="30000" dirty="0" smtClean="0">
              <a:latin typeface="Arial Narrow"/>
              <a:cs typeface="Arial Narrow"/>
            </a:endParaRPr>
          </a:p>
          <a:p>
            <a:endParaRPr lang="en-US" sz="1600" baseline="30000" dirty="0" smtClean="0">
              <a:latin typeface="Arial Narrow"/>
              <a:cs typeface="Arial Narrow"/>
            </a:endParaRPr>
          </a:p>
          <a:p>
            <a:r>
              <a:rPr lang="en-US" sz="1600" b="1" baseline="30000" dirty="0">
                <a:latin typeface="Arial"/>
                <a:cs typeface="Arial"/>
              </a:rPr>
              <a:t>ESSENTIAL ACCESSORIES</a:t>
            </a:r>
            <a:r>
              <a:rPr lang="en-US" sz="1600" baseline="30000" dirty="0">
                <a:latin typeface="Arial Narrow"/>
                <a:cs typeface="Arial Narrow"/>
              </a:rPr>
              <a:t/>
            </a:r>
            <a:br>
              <a:rPr lang="en-US" sz="1600" baseline="30000" dirty="0">
                <a:latin typeface="Arial Narrow"/>
                <a:cs typeface="Arial Narrow"/>
              </a:rPr>
            </a:br>
            <a:r>
              <a:rPr lang="en-US" sz="1600" baseline="30000" dirty="0">
                <a:latin typeface="Arial Narrow"/>
                <a:cs typeface="Arial Narrow"/>
              </a:rPr>
              <a:t>Accessories are the finishing details that personalize </a:t>
            </a:r>
          </a:p>
          <a:p>
            <a:r>
              <a:rPr lang="en-US" sz="1600" baseline="30000" dirty="0">
                <a:latin typeface="Arial Narrow"/>
                <a:cs typeface="Arial Narrow"/>
              </a:rPr>
              <a:t>your look and elevate your style. </a:t>
            </a:r>
          </a:p>
          <a:p>
            <a:r>
              <a:rPr lang="en-US" sz="1600" baseline="30000" dirty="0">
                <a:latin typeface="Arial Narrow"/>
                <a:cs typeface="Arial Narrow"/>
              </a:rPr>
              <a:t>Silk scarf • Cashmere wrap • Handbag • Clutch • Belt • Pumps • Ballet flats</a:t>
            </a:r>
            <a:endParaRPr lang="en-US" sz="1600" dirty="0">
              <a:latin typeface="Arial Narrow"/>
              <a:cs typeface="Arial Narrow"/>
            </a:endParaRPr>
          </a:p>
          <a:p>
            <a:endParaRPr lang="en-US" sz="1600" baseline="30000" dirty="0">
              <a:latin typeface="Arial Narrow"/>
              <a:cs typeface="Arial Narrow"/>
            </a:endParaRPr>
          </a:p>
          <a:p>
            <a:endParaRPr lang="en-US" sz="1600" baseline="30000" dirty="0">
              <a:latin typeface="Arial Narrow"/>
              <a:cs typeface="Arial Narrow"/>
            </a:endParaRPr>
          </a:p>
        </p:txBody>
      </p:sp>
    </p:spTree>
    <p:extLst>
      <p:ext uri="{BB962C8B-B14F-4D97-AF65-F5344CB8AC3E}">
        <p14:creationId xmlns:p14="http://schemas.microsoft.com/office/powerpoint/2010/main" val="2662604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5590"/>
          </a:xfrm>
        </p:spPr>
        <p:txBody>
          <a:bodyPr>
            <a:normAutofit fontScale="90000"/>
          </a:bodyPr>
          <a:lstStyle/>
          <a:p>
            <a:pPr marL="0" indent="0"/>
            <a:r>
              <a:rPr lang="en-US" sz="4800" spc="60" dirty="0" smtClean="0">
                <a:latin typeface="Acta Display Book"/>
                <a:cs typeface="Acta Display Book"/>
              </a:rPr>
              <a:t>The Little Black Dress</a:t>
            </a:r>
            <a:endParaRPr lang="en-US" sz="4800" spc="60" dirty="0">
              <a:latin typeface="Acta Display Book"/>
              <a:cs typeface="Acta Display Book"/>
            </a:endParaRPr>
          </a:p>
        </p:txBody>
      </p:sp>
      <p:pic>
        <p:nvPicPr>
          <p:cNvPr id="5" name="Picture 4" descr="BB_S14_WOMENS_SUITING_SHOT10_0037.jpg"/>
          <p:cNvPicPr>
            <a:picLocks noChangeAspect="1"/>
          </p:cNvPicPr>
          <p:nvPr/>
        </p:nvPicPr>
        <p:blipFill rotWithShape="1">
          <a:blip r:embed="rId3">
            <a:extLst>
              <a:ext uri="{28A0092B-C50C-407E-A947-70E740481C1C}">
                <a14:useLocalDpi xmlns:a14="http://schemas.microsoft.com/office/drawing/2010/main" val="0"/>
              </a:ext>
            </a:extLst>
          </a:blip>
          <a:srcRect l="35743" t="15927" r="13369" b="9746"/>
          <a:stretch/>
        </p:blipFill>
        <p:spPr>
          <a:xfrm>
            <a:off x="514276" y="546392"/>
            <a:ext cx="2575046" cy="5819789"/>
          </a:xfrm>
          <a:prstGeom prst="rect">
            <a:avLst/>
          </a:prstGeom>
        </p:spPr>
      </p:pic>
      <p:sp>
        <p:nvSpPr>
          <p:cNvPr id="6" name="Rectangle 5"/>
          <p:cNvSpPr/>
          <p:nvPr/>
        </p:nvSpPr>
        <p:spPr>
          <a:xfrm>
            <a:off x="3224880" y="1130004"/>
            <a:ext cx="5386693" cy="646331"/>
          </a:xfrm>
          <a:prstGeom prst="rect">
            <a:avLst/>
          </a:prstGeom>
        </p:spPr>
        <p:txBody>
          <a:bodyPr wrap="square">
            <a:spAutoFit/>
          </a:bodyPr>
          <a:lstStyle/>
          <a:p>
            <a:pPr algn="ctr"/>
            <a:r>
              <a:rPr lang="en-US" baseline="30000" dirty="0">
                <a:latin typeface="Arial"/>
                <a:cs typeface="Arial"/>
              </a:rPr>
              <a:t>A longtime wardrobe staple, the little black dress (LBD) was first introduced by Coco Chanel in 1926. The dress was designed to fit all silhouettes, and the color slimmed the figure and stood up well to frequent wear.</a:t>
            </a:r>
          </a:p>
        </p:txBody>
      </p:sp>
      <p:sp>
        <p:nvSpPr>
          <p:cNvPr id="7" name="Rectangle 6"/>
          <p:cNvSpPr/>
          <p:nvPr/>
        </p:nvSpPr>
        <p:spPr>
          <a:xfrm>
            <a:off x="3467460" y="2539228"/>
            <a:ext cx="5001420" cy="1754327"/>
          </a:xfrm>
          <a:prstGeom prst="rect">
            <a:avLst/>
          </a:prstGeom>
        </p:spPr>
        <p:txBody>
          <a:bodyPr wrap="square">
            <a:spAutoFit/>
          </a:bodyPr>
          <a:lstStyle/>
          <a:p>
            <a:r>
              <a:rPr lang="en-US" b="1" baseline="30000" dirty="0" smtClean="0">
                <a:latin typeface="Arial"/>
                <a:cs typeface="Arial"/>
              </a:rPr>
              <a:t>STYLING TIPS</a:t>
            </a:r>
          </a:p>
          <a:p>
            <a:endParaRPr lang="en-US" baseline="30000" dirty="0" smtClean="0">
              <a:latin typeface="Arial"/>
              <a:cs typeface="Arial"/>
            </a:endParaRPr>
          </a:p>
          <a:p>
            <a:r>
              <a:rPr lang="en-US" baseline="30000" dirty="0" smtClean="0">
                <a:latin typeface="Arial Narrow"/>
                <a:cs typeface="Arial Narrow"/>
              </a:rPr>
              <a:t>• Think </a:t>
            </a:r>
            <a:r>
              <a:rPr lang="en-US" baseline="30000" dirty="0">
                <a:latin typeface="Arial Narrow"/>
                <a:cs typeface="Arial Narrow"/>
              </a:rPr>
              <a:t>of the LBD as a blank slate. You can keep it simple and chic or use it as a </a:t>
            </a:r>
            <a:r>
              <a:rPr lang="en-US" baseline="30000" dirty="0" smtClean="0">
                <a:latin typeface="Arial Narrow"/>
                <a:cs typeface="Arial Narrow"/>
              </a:rPr>
              <a:t> backdrop </a:t>
            </a:r>
            <a:r>
              <a:rPr lang="en-US" baseline="30000" dirty="0">
                <a:latin typeface="Arial Narrow"/>
                <a:cs typeface="Arial Narrow"/>
              </a:rPr>
              <a:t>for a gorgeous silk scarf or a piece of statement jewelry. </a:t>
            </a:r>
          </a:p>
          <a:p>
            <a:endParaRPr lang="en-US" baseline="30000" dirty="0" smtClean="0">
              <a:latin typeface="Arial Narrow"/>
              <a:cs typeface="Arial Narrow"/>
            </a:endParaRPr>
          </a:p>
          <a:p>
            <a:r>
              <a:rPr lang="en-US" baseline="30000" dirty="0" smtClean="0">
                <a:latin typeface="Arial Narrow"/>
                <a:cs typeface="Arial Narrow"/>
              </a:rPr>
              <a:t>• Select </a:t>
            </a:r>
            <a:r>
              <a:rPr lang="en-US" baseline="30000" dirty="0">
                <a:latin typeface="Arial Narrow"/>
                <a:cs typeface="Arial Narrow"/>
              </a:rPr>
              <a:t>a silhouette that’s classic </a:t>
            </a:r>
            <a:r>
              <a:rPr lang="en-US" baseline="30000" dirty="0" smtClean="0">
                <a:latin typeface="Arial Narrow"/>
                <a:cs typeface="Arial Narrow"/>
              </a:rPr>
              <a:t>and </a:t>
            </a:r>
            <a:r>
              <a:rPr lang="en-US" baseline="30000" dirty="0">
                <a:latin typeface="Arial Narrow"/>
                <a:cs typeface="Arial Narrow"/>
              </a:rPr>
              <a:t>will get the most use over time.</a:t>
            </a:r>
          </a:p>
          <a:p>
            <a:endParaRPr lang="en-US" baseline="30000" dirty="0" smtClean="0">
              <a:latin typeface="Arial Narrow"/>
              <a:cs typeface="Arial Narrow"/>
            </a:endParaRPr>
          </a:p>
          <a:p>
            <a:r>
              <a:rPr lang="en-US" baseline="30000" dirty="0" smtClean="0">
                <a:latin typeface="Arial Narrow"/>
                <a:cs typeface="Arial Narrow"/>
              </a:rPr>
              <a:t>• Use </a:t>
            </a:r>
            <a:r>
              <a:rPr lang="en-US" baseline="30000" dirty="0">
                <a:latin typeface="Arial Narrow"/>
                <a:cs typeface="Arial Narrow"/>
              </a:rPr>
              <a:t>jewelry and other accents </a:t>
            </a:r>
            <a:r>
              <a:rPr lang="en-US" baseline="30000" dirty="0" smtClean="0">
                <a:latin typeface="Arial Narrow"/>
                <a:cs typeface="Arial Narrow"/>
              </a:rPr>
              <a:t>to </a:t>
            </a:r>
            <a:r>
              <a:rPr lang="en-US" baseline="30000" dirty="0">
                <a:latin typeface="Arial Narrow"/>
                <a:cs typeface="Arial Narrow"/>
              </a:rPr>
              <a:t>take the look from office-ready </a:t>
            </a:r>
            <a:r>
              <a:rPr lang="en-US" baseline="30000" dirty="0" smtClean="0">
                <a:latin typeface="Arial Narrow"/>
                <a:cs typeface="Arial Narrow"/>
              </a:rPr>
              <a:t>to </a:t>
            </a:r>
            <a:r>
              <a:rPr lang="en-US" baseline="30000" dirty="0">
                <a:latin typeface="Arial Narrow"/>
                <a:cs typeface="Arial Narrow"/>
              </a:rPr>
              <a:t>evening — </a:t>
            </a:r>
            <a:endParaRPr lang="en-US" baseline="30000" dirty="0" smtClean="0">
              <a:latin typeface="Arial Narrow"/>
              <a:cs typeface="Arial Narrow"/>
            </a:endParaRPr>
          </a:p>
          <a:p>
            <a:r>
              <a:rPr lang="en-US" baseline="30000" dirty="0" smtClean="0">
                <a:latin typeface="Arial Narrow"/>
                <a:cs typeface="Arial Narrow"/>
              </a:rPr>
              <a:t>a </a:t>
            </a:r>
            <a:r>
              <a:rPr lang="en-US" baseline="30000" dirty="0">
                <a:latin typeface="Arial Narrow"/>
                <a:cs typeface="Arial Narrow"/>
              </a:rPr>
              <a:t>beaded cardigan, patent leather heels or pearls can do the trick.</a:t>
            </a:r>
          </a:p>
        </p:txBody>
      </p:sp>
    </p:spTree>
    <p:extLst>
      <p:ext uri="{BB962C8B-B14F-4D97-AF65-F5344CB8AC3E}">
        <p14:creationId xmlns:p14="http://schemas.microsoft.com/office/powerpoint/2010/main" val="1774690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Fleece</a:t>
            </a:r>
            <a:endParaRPr lang="en-US" dirty="0"/>
          </a:p>
        </p:txBody>
      </p:sp>
      <p:pic>
        <p:nvPicPr>
          <p:cNvPr id="4" name="Content Placeholder 3" descr="image1.JPG"/>
          <p:cNvPicPr>
            <a:picLocks noGrp="1" noChangeAspect="1"/>
          </p:cNvPicPr>
          <p:nvPr>
            <p:ph idx="1"/>
          </p:nvPr>
        </p:nvPicPr>
        <p:blipFill>
          <a:blip r:embed="rId2">
            <a:extLst>
              <a:ext uri="{28A0092B-C50C-407E-A947-70E740481C1C}">
                <a14:useLocalDpi xmlns:a14="http://schemas.microsoft.com/office/drawing/2010/main" val="0"/>
              </a:ext>
            </a:extLst>
          </a:blip>
          <a:srcRect l="15596" r="15596"/>
          <a:stretch>
            <a:fillRect/>
          </a:stretch>
        </p:blipFill>
        <p:spPr/>
      </p:pic>
    </p:spTree>
    <p:extLst>
      <p:ext uri="{BB962C8B-B14F-4D97-AF65-F5344CB8AC3E}">
        <p14:creationId xmlns:p14="http://schemas.microsoft.com/office/powerpoint/2010/main" val="3992720278"/>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dirty="0">
                <a:effectLst>
                  <a:outerShdw blurRad="38100" dist="38100" dir="2700000" algn="tl">
                    <a:srgbClr val="000000">
                      <a:alpha val="43137"/>
                    </a:srgbClr>
                  </a:outerShdw>
                </a:effectLst>
                <a:latin typeface="Acta Display Medium"/>
                <a:cs typeface="Acta Display Medium"/>
              </a:rPr>
              <a:t>HISTORY</a:t>
            </a:r>
          </a:p>
        </p:txBody>
      </p:sp>
      <p:sp>
        <p:nvSpPr>
          <p:cNvPr id="3" name="Content Placeholder 2"/>
          <p:cNvSpPr>
            <a:spLocks noGrp="1"/>
          </p:cNvSpPr>
          <p:nvPr>
            <p:ph idx="1"/>
          </p:nvPr>
        </p:nvSpPr>
        <p:spPr>
          <a:xfrm>
            <a:off x="1188720" y="1703900"/>
            <a:ext cx="7955280" cy="4422263"/>
          </a:xfrm>
        </p:spPr>
        <p:txBody>
          <a:bodyPr>
            <a:normAutofit fontScale="92500" lnSpcReduction="10000"/>
          </a:bodyPr>
          <a:lstStyle/>
          <a:p>
            <a:pPr marL="0" indent="-164592">
              <a:buFont typeface="Arial"/>
              <a:buChar char="•"/>
            </a:pPr>
            <a:r>
              <a:rPr lang="en-US" sz="2000" b="1" spc="100" dirty="0">
                <a:latin typeface="Helvetica Neue"/>
                <a:cs typeface="Helvetica Neue"/>
              </a:rPr>
              <a:t>ESTABLISHED IN 1818, MAKING US THE </a:t>
            </a:r>
            <a:r>
              <a:rPr lang="en-US" sz="2000" b="1" spc="100" dirty="0" smtClean="0">
                <a:latin typeface="Helvetica Neue"/>
                <a:cs typeface="Helvetica Neue"/>
              </a:rPr>
              <a:t/>
            </a:r>
            <a:br>
              <a:rPr lang="en-US" sz="2000" b="1" spc="100" dirty="0" smtClean="0">
                <a:latin typeface="Helvetica Neue"/>
                <a:cs typeface="Helvetica Neue"/>
              </a:rPr>
            </a:br>
            <a:r>
              <a:rPr lang="en-US" sz="2000" b="1" spc="100" dirty="0" smtClean="0">
                <a:latin typeface="Helvetica Neue"/>
                <a:cs typeface="Helvetica Neue"/>
              </a:rPr>
              <a:t>  OLDEST </a:t>
            </a:r>
            <a:r>
              <a:rPr lang="en-US" sz="2000" b="1" spc="100" dirty="0">
                <a:latin typeface="Helvetica Neue"/>
                <a:cs typeface="Helvetica Neue"/>
              </a:rPr>
              <a:t>AMERICAN RETAILER.</a:t>
            </a:r>
          </a:p>
          <a:p>
            <a:pPr marL="0" indent="-164592">
              <a:buFont typeface="Arial"/>
              <a:buChar char="•"/>
            </a:pPr>
            <a:endParaRPr lang="en-US" sz="2000" b="1" spc="100" dirty="0">
              <a:latin typeface="Helvetica Neue"/>
              <a:cs typeface="Helvetica Neue"/>
            </a:endParaRPr>
          </a:p>
          <a:p>
            <a:pPr marL="0" indent="-164592">
              <a:buFont typeface="Arial"/>
              <a:buChar char="•"/>
            </a:pPr>
            <a:r>
              <a:rPr lang="en-US" sz="2000" b="1" spc="100" dirty="0">
                <a:latin typeface="Helvetica Neue"/>
                <a:cs typeface="Helvetica Neue"/>
              </a:rPr>
              <a:t>FIRST TO OFFER READY-TO WEAR SUITS (1845).</a:t>
            </a:r>
          </a:p>
          <a:p>
            <a:pPr marL="0" indent="-164592">
              <a:buNone/>
            </a:pPr>
            <a:endParaRPr lang="en-US" sz="2000" b="1" spc="100" dirty="0">
              <a:latin typeface="Helvetica Neue"/>
              <a:cs typeface="Helvetica Neue"/>
            </a:endParaRPr>
          </a:p>
          <a:p>
            <a:pPr marL="0" indent="-164592">
              <a:buFont typeface="Arial"/>
              <a:buChar char="•"/>
            </a:pPr>
            <a:r>
              <a:rPr lang="en-US" sz="2000" b="1" spc="100" dirty="0">
                <a:latin typeface="Helvetica Neue"/>
                <a:cs typeface="Helvetica Neue"/>
              </a:rPr>
              <a:t>THE BUTTON DOWN POLO COLLAR SHIRT (1896).</a:t>
            </a:r>
          </a:p>
          <a:p>
            <a:pPr marL="0" indent="-164592">
              <a:buFont typeface="Arial"/>
              <a:buChar char="•"/>
            </a:pPr>
            <a:endParaRPr lang="en-US" sz="2000" b="1" spc="100" dirty="0">
              <a:latin typeface="Helvetica Neue"/>
              <a:cs typeface="Helvetica Neue"/>
            </a:endParaRPr>
          </a:p>
          <a:p>
            <a:pPr marL="0" indent="-164592">
              <a:buFont typeface="Arial"/>
              <a:buChar char="•"/>
            </a:pPr>
            <a:r>
              <a:rPr lang="en-US" sz="2000" b="1" spc="100" dirty="0">
                <a:latin typeface="Helvetica Neue"/>
                <a:cs typeface="Helvetica Neue"/>
              </a:rPr>
              <a:t>OTHER INNOVATIONS INCLUDE: SEERSUCKER, </a:t>
            </a:r>
            <a:r>
              <a:rPr lang="en-US" sz="2000" b="1" spc="100" dirty="0" smtClean="0">
                <a:latin typeface="Helvetica Neue"/>
                <a:cs typeface="Helvetica Neue"/>
              </a:rPr>
              <a:t/>
            </a:r>
            <a:br>
              <a:rPr lang="en-US" sz="2000" b="1" spc="100" dirty="0" smtClean="0">
                <a:latin typeface="Helvetica Neue"/>
                <a:cs typeface="Helvetica Neue"/>
              </a:rPr>
            </a:br>
            <a:r>
              <a:rPr lang="en-US" sz="2000" b="1" spc="100" dirty="0" smtClean="0">
                <a:latin typeface="Helvetica Neue"/>
                <a:cs typeface="Helvetica Neue"/>
              </a:rPr>
              <a:t>  THE </a:t>
            </a:r>
            <a:r>
              <a:rPr lang="en-US" sz="2000" b="1" spc="100" dirty="0">
                <a:latin typeface="Helvetica Neue"/>
                <a:cs typeface="Helvetica Neue"/>
              </a:rPr>
              <a:t>REPP TIE, </a:t>
            </a:r>
            <a:r>
              <a:rPr lang="en-US" sz="2000" b="1" spc="100" dirty="0" smtClean="0">
                <a:latin typeface="Helvetica Neue"/>
                <a:cs typeface="Helvetica Neue"/>
              </a:rPr>
              <a:t>MADRAS</a:t>
            </a:r>
            <a:r>
              <a:rPr lang="en-US" sz="2000" b="1" spc="100" dirty="0">
                <a:latin typeface="Helvetica Neue"/>
                <a:cs typeface="Helvetica Neue"/>
              </a:rPr>
              <a:t>, ARGYLE SOCKS AND </a:t>
            </a:r>
            <a:r>
              <a:rPr lang="en-US" sz="2000" b="1" spc="100" dirty="0" smtClean="0">
                <a:latin typeface="Helvetica Neue"/>
                <a:cs typeface="Helvetica Neue"/>
              </a:rPr>
              <a:t/>
            </a:r>
            <a:br>
              <a:rPr lang="en-US" sz="2000" b="1" spc="100" dirty="0" smtClean="0">
                <a:latin typeface="Helvetica Neue"/>
                <a:cs typeface="Helvetica Neue"/>
              </a:rPr>
            </a:br>
            <a:r>
              <a:rPr lang="en-US" sz="2000" b="1" spc="100" dirty="0" smtClean="0">
                <a:latin typeface="Helvetica Neue"/>
                <a:cs typeface="Helvetica Neue"/>
              </a:rPr>
              <a:t>  THE </a:t>
            </a:r>
            <a:r>
              <a:rPr lang="en-US" sz="2000" b="1" spc="100" dirty="0">
                <a:latin typeface="Helvetica Neue"/>
                <a:cs typeface="Helvetica Neue"/>
              </a:rPr>
              <a:t>ALL COTTON NON IRON SHIRT.</a:t>
            </a:r>
          </a:p>
          <a:p>
            <a:pPr marL="0" indent="-164592">
              <a:buFont typeface="Arial"/>
              <a:buChar char="•"/>
            </a:pPr>
            <a:endParaRPr lang="en-US" sz="2000" b="1" spc="100" dirty="0">
              <a:latin typeface="Helvetica Neue"/>
              <a:cs typeface="Helvetica Neue"/>
            </a:endParaRPr>
          </a:p>
          <a:p>
            <a:pPr marL="0" indent="-164592">
              <a:buFont typeface="Arial"/>
              <a:buChar char="•"/>
            </a:pPr>
            <a:r>
              <a:rPr lang="en-US" sz="2000" b="1" spc="100" dirty="0">
                <a:latin typeface="Helvetica Neue"/>
                <a:cs typeface="Helvetica Neue"/>
              </a:rPr>
              <a:t>BROOKS BROTHERS IS AN AMERICAN ICON.</a:t>
            </a:r>
          </a:p>
          <a:p>
            <a:pPr marL="0" indent="-164592">
              <a:buFont typeface="Arial"/>
              <a:buChar char="•"/>
            </a:pPr>
            <a:endParaRPr lang="en-US" sz="1800" spc="100" dirty="0">
              <a:latin typeface="Helvetica Neue"/>
              <a:cs typeface="Helvetica Neue"/>
            </a:endParaRPr>
          </a:p>
          <a:p>
            <a:pPr marL="0" indent="-164592"/>
            <a:endParaRPr lang="en-US" sz="1800" spc="100" dirty="0">
              <a:latin typeface="Helvetica Neue"/>
              <a:cs typeface="Helvetica Neue"/>
            </a:endParaRPr>
          </a:p>
        </p:txBody>
      </p:sp>
    </p:spTree>
    <p:extLst>
      <p:ext uri="{BB962C8B-B14F-4D97-AF65-F5344CB8AC3E}">
        <p14:creationId xmlns:p14="http://schemas.microsoft.com/office/powerpoint/2010/main" val="339532131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Fleece</a:t>
            </a:r>
            <a:endParaRPr lang="en-US" dirty="0"/>
          </a:p>
        </p:txBody>
      </p:sp>
      <p:pic>
        <p:nvPicPr>
          <p:cNvPr id="4" name="Content Placeholder 3" descr="image2.JPG"/>
          <p:cNvPicPr>
            <a:picLocks noGrp="1" noChangeAspect="1"/>
          </p:cNvPicPr>
          <p:nvPr>
            <p:ph idx="1"/>
          </p:nvPr>
        </p:nvPicPr>
        <p:blipFill>
          <a:blip r:embed="rId2">
            <a:extLst>
              <a:ext uri="{28A0092B-C50C-407E-A947-70E740481C1C}">
                <a14:useLocalDpi xmlns:a14="http://schemas.microsoft.com/office/drawing/2010/main" val="0"/>
              </a:ext>
            </a:extLst>
          </a:blip>
          <a:srcRect l="15596" r="15596"/>
          <a:stretch>
            <a:fillRect/>
          </a:stretch>
        </p:blipFill>
        <p:spPr/>
      </p:pic>
    </p:spTree>
    <p:extLst>
      <p:ext uri="{BB962C8B-B14F-4D97-AF65-F5344CB8AC3E}">
        <p14:creationId xmlns:p14="http://schemas.microsoft.com/office/powerpoint/2010/main" val="3756788880"/>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Fleece</a:t>
            </a:r>
            <a:endParaRPr lang="en-US" dirty="0"/>
          </a:p>
        </p:txBody>
      </p:sp>
      <p:pic>
        <p:nvPicPr>
          <p:cNvPr id="4" name="Content Placeholder 3" descr="image3.JPG"/>
          <p:cNvPicPr>
            <a:picLocks noGrp="1" noChangeAspect="1"/>
          </p:cNvPicPr>
          <p:nvPr>
            <p:ph idx="1"/>
          </p:nvPr>
        </p:nvPicPr>
        <p:blipFill>
          <a:blip r:embed="rId2">
            <a:extLst>
              <a:ext uri="{28A0092B-C50C-407E-A947-70E740481C1C}">
                <a14:useLocalDpi xmlns:a14="http://schemas.microsoft.com/office/drawing/2010/main" val="0"/>
              </a:ext>
            </a:extLst>
          </a:blip>
          <a:srcRect l="15596" r="15596"/>
          <a:stretch>
            <a:fillRect/>
          </a:stretch>
        </p:blipFill>
        <p:spPr/>
      </p:pic>
    </p:spTree>
    <p:extLst>
      <p:ext uri="{BB962C8B-B14F-4D97-AF65-F5344CB8AC3E}">
        <p14:creationId xmlns:p14="http://schemas.microsoft.com/office/powerpoint/2010/main" val="1689336134"/>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1.JPG"/>
          <p:cNvPicPr>
            <a:picLocks noGrp="1" noChangeAspect="1"/>
          </p:cNvPicPr>
          <p:nvPr>
            <p:ph idx="1"/>
          </p:nvPr>
        </p:nvPicPr>
        <p:blipFill>
          <a:blip r:embed="rId2">
            <a:extLst>
              <a:ext uri="{28A0092B-C50C-407E-A947-70E740481C1C}">
                <a14:useLocalDpi xmlns:a14="http://schemas.microsoft.com/office/drawing/2010/main" val="0"/>
              </a:ext>
            </a:extLst>
          </a:blip>
          <a:srcRect l="15596" r="15596"/>
          <a:stretch>
            <a:fillRect/>
          </a:stretch>
        </p:blipFill>
        <p:spPr>
          <a:xfrm rot="6275452">
            <a:off x="3479028" y="959716"/>
            <a:ext cx="4658735" cy="5077623"/>
          </a:xfrm>
        </p:spPr>
      </p:pic>
      <p:pic>
        <p:nvPicPr>
          <p:cNvPr id="5" name="Picture 4" descr="image0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92" y="1514859"/>
            <a:ext cx="2069248" cy="3331489"/>
          </a:xfrm>
          <a:prstGeom prst="rect">
            <a:avLst/>
          </a:prstGeom>
        </p:spPr>
      </p:pic>
    </p:spTree>
    <p:extLst>
      <p:ext uri="{BB962C8B-B14F-4D97-AF65-F5344CB8AC3E}">
        <p14:creationId xmlns:p14="http://schemas.microsoft.com/office/powerpoint/2010/main" val="2654511981"/>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10.JPG"/>
          <p:cNvPicPr>
            <a:picLocks noGrp="1" noChangeAspect="1"/>
          </p:cNvPicPr>
          <p:nvPr>
            <p:ph idx="1"/>
          </p:nvPr>
        </p:nvPicPr>
        <p:blipFill>
          <a:blip r:embed="rId2">
            <a:extLst>
              <a:ext uri="{28A0092B-C50C-407E-A947-70E740481C1C}">
                <a14:useLocalDpi xmlns:a14="http://schemas.microsoft.com/office/drawing/2010/main" val="0"/>
              </a:ext>
            </a:extLst>
          </a:blip>
          <a:srcRect l="15596" r="15596"/>
          <a:stretch>
            <a:fillRect/>
          </a:stretch>
        </p:blipFill>
        <p:spPr/>
      </p:pic>
      <p:pic>
        <p:nvPicPr>
          <p:cNvPr id="5" name="Picture 4" descr="image0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92" y="1514859"/>
            <a:ext cx="2069248" cy="3331489"/>
          </a:xfrm>
          <a:prstGeom prst="rect">
            <a:avLst/>
          </a:prstGeom>
        </p:spPr>
      </p:pic>
    </p:spTree>
    <p:extLst>
      <p:ext uri="{BB962C8B-B14F-4D97-AF65-F5344CB8AC3E}">
        <p14:creationId xmlns:p14="http://schemas.microsoft.com/office/powerpoint/2010/main" val="2489404857"/>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18.JPG"/>
          <p:cNvPicPr>
            <a:picLocks noGrp="1" noChangeAspect="1"/>
          </p:cNvPicPr>
          <p:nvPr>
            <p:ph idx="1"/>
          </p:nvPr>
        </p:nvPicPr>
        <p:blipFill>
          <a:blip r:embed="rId2">
            <a:extLst>
              <a:ext uri="{28A0092B-C50C-407E-A947-70E740481C1C}">
                <a14:useLocalDpi xmlns:a14="http://schemas.microsoft.com/office/drawing/2010/main" val="0"/>
              </a:ext>
            </a:extLst>
          </a:blip>
          <a:srcRect l="15596" r="15596"/>
          <a:stretch>
            <a:fillRect/>
          </a:stretch>
        </p:blipFill>
        <p:spPr>
          <a:xfrm rot="6309558">
            <a:off x="3479028" y="959716"/>
            <a:ext cx="4658735" cy="5077623"/>
          </a:xfrm>
        </p:spPr>
      </p:pic>
      <p:pic>
        <p:nvPicPr>
          <p:cNvPr id="5" name="Picture 4" descr="image0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92" y="1514859"/>
            <a:ext cx="2069248" cy="3331489"/>
          </a:xfrm>
          <a:prstGeom prst="rect">
            <a:avLst/>
          </a:prstGeom>
        </p:spPr>
      </p:pic>
    </p:spTree>
    <p:extLst>
      <p:ext uri="{BB962C8B-B14F-4D97-AF65-F5344CB8AC3E}">
        <p14:creationId xmlns:p14="http://schemas.microsoft.com/office/powerpoint/2010/main" val="2823744218"/>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61629"/>
          </a:xfrm>
        </p:spPr>
        <p:txBody>
          <a:bodyPr>
            <a:normAutofit/>
          </a:bodyPr>
          <a:lstStyle/>
          <a:p>
            <a:pPr marL="0" indent="0"/>
            <a:r>
              <a:rPr lang="en-US" sz="4800" spc="60" smtClean="0">
                <a:latin typeface="Acta Display Book"/>
                <a:cs typeface="Acta Display Book"/>
              </a:rPr>
              <a:t>Wrap-Up</a:t>
            </a:r>
            <a:endParaRPr lang="en-US" sz="4800" spc="60" dirty="0">
              <a:latin typeface="Acta Display Book"/>
              <a:cs typeface="Acta Display Book"/>
            </a:endParaRPr>
          </a:p>
        </p:txBody>
      </p:sp>
      <p:pic>
        <p:nvPicPr>
          <p:cNvPr id="5" name="Picture 4" descr="2015-05-11 ENDLESS SUMMER 01_gray.psd"/>
          <p:cNvPicPr>
            <a:picLocks noChangeAspect="1"/>
          </p:cNvPicPr>
          <p:nvPr/>
        </p:nvPicPr>
        <p:blipFill rotWithShape="1">
          <a:blip r:embed="rId3">
            <a:extLst>
              <a:ext uri="{BEBA8EAE-BF5A-486C-A8C5-ECC9F3942E4B}">
                <a14:imgProps xmlns:a14="http://schemas.microsoft.com/office/drawing/2010/main">
                  <a14:imgLayer r:embed="rId4">
                    <a14:imgEffect>
                      <a14:backgroundRemoval t="18125" b="86962" l="1276" r="95938">
                        <a14:foregroundMark x1="43698" y1="51667" x2="43698" y2="51667"/>
                        <a14:foregroundMark x1="49792" y1="45903" x2="49792" y2="45903"/>
                        <a14:foregroundMark x1="34427" y1="59878" x2="34427" y2="59878"/>
                        <a14:foregroundMark x1="38594" y1="72743" x2="38594" y2="72743"/>
                        <a14:foregroundMark x1="63750" y1="67066" x2="63750" y2="67066"/>
                        <a14:foregroundMark x1="59323" y1="67031" x2="59323" y2="66979"/>
                        <a14:foregroundMark x1="61198" y1="65781" x2="61120" y2="65608"/>
                        <a14:foregroundMark x1="38125" y1="56580" x2="38125" y2="56580"/>
                        <a14:foregroundMark x1="56432" y1="40226" x2="56432" y2="40226"/>
                        <a14:foregroundMark x1="61120" y1="69392" x2="61120" y2="69392"/>
                        <a14:foregroundMark x1="58333" y1="68837" x2="58333" y2="68837"/>
                        <a14:backgroundMark x1="58542" y1="54028" x2="58177" y2="54028"/>
                        <a14:backgroundMark x1="59557" y1="41250" x2="59557" y2="41250"/>
                        <a14:backgroundMark x1="68932" y1="45365" x2="68932" y2="45365"/>
                        <a14:backgroundMark x1="66693" y1="48594" x2="66693" y2="48594"/>
                      </a14:backgroundRemoval>
                    </a14:imgEffect>
                  </a14:imgLayer>
                </a14:imgProps>
              </a:ext>
              <a:ext uri="{28A0092B-C50C-407E-A947-70E740481C1C}">
                <a14:useLocalDpi xmlns:a14="http://schemas.microsoft.com/office/drawing/2010/main" val="0"/>
              </a:ext>
            </a:extLst>
          </a:blip>
          <a:srcRect t="16080" b="12953"/>
          <a:stretch/>
        </p:blipFill>
        <p:spPr>
          <a:xfrm>
            <a:off x="224335" y="274637"/>
            <a:ext cx="5882159" cy="6261629"/>
          </a:xfrm>
          <a:prstGeom prst="rect">
            <a:avLst/>
          </a:prstGeom>
        </p:spPr>
      </p:pic>
    </p:spTree>
    <p:extLst>
      <p:ext uri="{BB962C8B-B14F-4D97-AF65-F5344CB8AC3E}">
        <p14:creationId xmlns:p14="http://schemas.microsoft.com/office/powerpoint/2010/main" val="1247712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0792" y="3242142"/>
            <a:ext cx="5093208" cy="1364698"/>
          </a:xfrm>
        </p:spPr>
        <p:txBody>
          <a:bodyPr>
            <a:noAutofit/>
          </a:bodyPr>
          <a:lstStyle/>
          <a:p>
            <a:r>
              <a:rPr lang="en-US" sz="3600" spc="120" dirty="0">
                <a:latin typeface="Acta Display Medium"/>
                <a:cs typeface="Acta Display Medium"/>
              </a:rPr>
              <a:t>THE STYLE MANUAL </a:t>
            </a:r>
            <a:br>
              <a:rPr lang="en-US" sz="3600" spc="120" dirty="0">
                <a:latin typeface="Acta Display Medium"/>
                <a:cs typeface="Acta Display Medium"/>
              </a:rPr>
            </a:br>
            <a:r>
              <a:rPr lang="en-US" sz="3600" spc="120" dirty="0">
                <a:latin typeface="Acta Display Medium"/>
                <a:cs typeface="Acta Display Medium"/>
              </a:rPr>
              <a:t>FOR HIM</a:t>
            </a:r>
            <a:endParaRPr lang="en-US" sz="3300" spc="120" dirty="0">
              <a:latin typeface="Helvetica Neue"/>
              <a:cs typeface="Helvetica Neue"/>
            </a:endParaRPr>
          </a:p>
        </p:txBody>
      </p:sp>
      <p:pic>
        <p:nvPicPr>
          <p:cNvPr id="5" name="Picture 4" descr="BrooksBrothersLogo_White_Script only.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7059" y="2326269"/>
            <a:ext cx="4461716" cy="713875"/>
          </a:xfrm>
          <a:prstGeom prst="rect">
            <a:avLst/>
          </a:prstGeom>
        </p:spPr>
      </p:pic>
      <p:sp>
        <p:nvSpPr>
          <p:cNvPr id="4" name="TextBox 3"/>
          <p:cNvSpPr txBox="1"/>
          <p:nvPr/>
        </p:nvSpPr>
        <p:spPr>
          <a:xfrm>
            <a:off x="5181600" y="5308600"/>
            <a:ext cx="2980267" cy="369332"/>
          </a:xfrm>
          <a:prstGeom prst="rect">
            <a:avLst/>
          </a:prstGeom>
          <a:noFill/>
        </p:spPr>
        <p:txBody>
          <a:bodyPr wrap="square" rtlCol="0">
            <a:spAutoFit/>
          </a:bodyPr>
          <a:lstStyle/>
          <a:p>
            <a:endParaRPr lang="en-US" dirty="0"/>
          </a:p>
        </p:txBody>
      </p:sp>
      <p:pic>
        <p:nvPicPr>
          <p:cNvPr id="9" name="Picture 8" descr="PRT5001293.ps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4050792" cy="6858000"/>
          </a:xfrm>
          <a:prstGeom prst="rect">
            <a:avLst/>
          </a:prstGeom>
        </p:spPr>
      </p:pic>
    </p:spTree>
    <p:extLst>
      <p:ext uri="{BB962C8B-B14F-4D97-AF65-F5344CB8AC3E}">
        <p14:creationId xmlns:p14="http://schemas.microsoft.com/office/powerpoint/2010/main" val="21483715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681664" y="1652531"/>
            <a:ext cx="5235699" cy="4641636"/>
          </a:xfrm>
        </p:spPr>
        <p:txBody>
          <a:bodyPr>
            <a:normAutofit fontScale="77500" lnSpcReduction="20000"/>
          </a:bodyPr>
          <a:lstStyle/>
          <a:p>
            <a:pPr marL="91440" lvl="1" indent="-164592">
              <a:lnSpc>
                <a:spcPct val="200000"/>
              </a:lnSpc>
              <a:buClr>
                <a:schemeClr val="tx1"/>
              </a:buClr>
              <a:buFont typeface="Arial"/>
              <a:buChar char="•"/>
            </a:pPr>
            <a:r>
              <a:rPr lang="en-US" sz="1800" spc="100" dirty="0" smtClean="0">
                <a:latin typeface="Helvetica Neue"/>
                <a:cs typeface="Helvetica Neue"/>
              </a:rPr>
              <a:t>QUESTIONS</a:t>
            </a:r>
          </a:p>
          <a:p>
            <a:pPr marL="91440" lvl="1" indent="-164592">
              <a:lnSpc>
                <a:spcPct val="200000"/>
              </a:lnSpc>
              <a:buClr>
                <a:schemeClr val="tx1"/>
              </a:buClr>
              <a:buFont typeface="Arial"/>
              <a:buChar char="•"/>
            </a:pPr>
            <a:r>
              <a:rPr lang="en-US" sz="1800" spc="100" dirty="0" smtClean="0">
                <a:latin typeface="Helvetica Neue"/>
                <a:cs typeface="Helvetica Neue"/>
              </a:rPr>
              <a:t>INTERVIEWING</a:t>
            </a:r>
            <a:endParaRPr lang="en-US" sz="1800" spc="100" dirty="0">
              <a:latin typeface="Helvetica Neue"/>
              <a:cs typeface="Helvetica Neue"/>
            </a:endParaRPr>
          </a:p>
          <a:p>
            <a:pPr marL="91440" lvl="1" indent="-164592">
              <a:lnSpc>
                <a:spcPct val="200000"/>
              </a:lnSpc>
              <a:buClr>
                <a:schemeClr val="tx1"/>
              </a:buClr>
              <a:buFont typeface="Arial"/>
              <a:buChar char="•"/>
            </a:pPr>
            <a:r>
              <a:rPr lang="en-US" sz="1800" spc="100" dirty="0">
                <a:latin typeface="Helvetica Neue"/>
                <a:cs typeface="Helvetica Neue"/>
              </a:rPr>
              <a:t>CLASSIC BUSINESS SUITING</a:t>
            </a:r>
          </a:p>
          <a:p>
            <a:pPr marL="91440" lvl="1" indent="-164592">
              <a:lnSpc>
                <a:spcPct val="200000"/>
              </a:lnSpc>
              <a:buClr>
                <a:schemeClr val="tx1"/>
              </a:buClr>
              <a:buFont typeface="Arial"/>
              <a:buChar char="•"/>
            </a:pPr>
            <a:r>
              <a:rPr lang="en-US" sz="1800" spc="100" dirty="0">
                <a:latin typeface="Helvetica Neue"/>
                <a:cs typeface="Helvetica Neue"/>
              </a:rPr>
              <a:t>CHOOSING THE RIGHT SHIRT</a:t>
            </a:r>
          </a:p>
          <a:p>
            <a:pPr marL="91440" lvl="1" indent="-164592">
              <a:lnSpc>
                <a:spcPct val="200000"/>
              </a:lnSpc>
              <a:buClr>
                <a:schemeClr val="tx1"/>
              </a:buClr>
              <a:buFont typeface="Arial"/>
              <a:buChar char="•"/>
            </a:pPr>
            <a:r>
              <a:rPr lang="en-US" sz="1800" spc="100" dirty="0">
                <a:latin typeface="Helvetica Neue"/>
                <a:cs typeface="Helvetica Neue"/>
              </a:rPr>
              <a:t>CASUAL BUSINESS ATTIRE</a:t>
            </a:r>
          </a:p>
          <a:p>
            <a:pPr marL="91440" lvl="1" indent="-164592">
              <a:lnSpc>
                <a:spcPct val="200000"/>
              </a:lnSpc>
              <a:buClr>
                <a:schemeClr val="tx1"/>
              </a:buClr>
              <a:buFont typeface="Arial"/>
              <a:buChar char="•"/>
            </a:pPr>
            <a:r>
              <a:rPr lang="en-US" sz="1800" spc="100" dirty="0">
                <a:latin typeface="Helvetica Neue"/>
                <a:cs typeface="Helvetica Neue"/>
              </a:rPr>
              <a:t>CHOOSING THE RIGHT TIE</a:t>
            </a:r>
          </a:p>
          <a:p>
            <a:pPr marL="91440" lvl="1" indent="-164592">
              <a:lnSpc>
                <a:spcPct val="200000"/>
              </a:lnSpc>
              <a:buClr>
                <a:schemeClr val="tx1"/>
              </a:buClr>
              <a:buFont typeface="Arial"/>
              <a:buChar char="•"/>
            </a:pPr>
            <a:r>
              <a:rPr lang="en-US" sz="1800" spc="100" dirty="0">
                <a:latin typeface="Helvetica Neue"/>
                <a:cs typeface="Helvetica Neue"/>
              </a:rPr>
              <a:t>FOOTWEAR &amp; ACCESSORIES</a:t>
            </a:r>
          </a:p>
          <a:p>
            <a:pPr marL="91440" lvl="1" indent="-164592">
              <a:lnSpc>
                <a:spcPct val="200000"/>
              </a:lnSpc>
              <a:buClr>
                <a:schemeClr val="tx1"/>
              </a:buClr>
              <a:buFont typeface="Arial"/>
              <a:buChar char="•"/>
            </a:pPr>
            <a:r>
              <a:rPr lang="en-US" sz="1800" spc="100" dirty="0">
                <a:latin typeface="Helvetica Neue"/>
                <a:cs typeface="Helvetica Neue"/>
              </a:rPr>
              <a:t>WEAR AND CARE</a:t>
            </a:r>
          </a:p>
          <a:p>
            <a:pPr marL="91440" lvl="1" indent="-164592">
              <a:lnSpc>
                <a:spcPct val="200000"/>
              </a:lnSpc>
              <a:buClr>
                <a:schemeClr val="tx1"/>
              </a:buClr>
              <a:buFont typeface="Arial"/>
              <a:buChar char="•"/>
            </a:pPr>
            <a:r>
              <a:rPr lang="en-US" sz="1800" spc="100" dirty="0">
                <a:latin typeface="Helvetica Neue"/>
                <a:cs typeface="Helvetica Neue"/>
              </a:rPr>
              <a:t>WRAP-UP</a:t>
            </a:r>
          </a:p>
          <a:p>
            <a:pPr marL="91440" lvl="1" indent="-164592">
              <a:lnSpc>
                <a:spcPct val="200000"/>
              </a:lnSpc>
            </a:pPr>
            <a:endParaRPr lang="en-US" sz="1800" dirty="0">
              <a:latin typeface="Helvetica Neue"/>
              <a:cs typeface="Helvetica Neue"/>
            </a:endParaRPr>
          </a:p>
        </p:txBody>
      </p:sp>
      <p:pic>
        <p:nvPicPr>
          <p:cNvPr id="2" name="Picture 1" descr="2014-07-23 DRAWER 05_v1-1_CMYK_CM.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2360" y="1611971"/>
            <a:ext cx="4215335" cy="4095057"/>
          </a:xfrm>
          <a:prstGeom prst="rect">
            <a:avLst/>
          </a:prstGeom>
        </p:spPr>
      </p:pic>
      <p:sp>
        <p:nvSpPr>
          <p:cNvPr id="4" name="Title 1"/>
          <p:cNvSpPr txBox="1">
            <a:spLocks/>
          </p:cNvSpPr>
          <p:nvPr/>
        </p:nvSpPr>
        <p:spPr>
          <a:xfrm>
            <a:off x="0" y="558800"/>
            <a:ext cx="9144001" cy="1117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100" normalizeH="0" baseline="0" noProof="0" dirty="0" smtClean="0">
                <a:ln>
                  <a:noFill/>
                </a:ln>
                <a:solidFill>
                  <a:srgbClr val="FFFFFF"/>
                </a:solidFill>
                <a:effectLst/>
                <a:uLnTx/>
                <a:uFillTx/>
                <a:latin typeface="Acta Display Medium"/>
                <a:ea typeface="+mj-ea"/>
                <a:cs typeface="Acta Display Medium"/>
              </a:rPr>
              <a:t>Agenda</a:t>
            </a:r>
            <a:endParaRPr kumimoji="0" lang="en-US" sz="3200" b="0" i="0" u="none" strike="noStrike" kern="1200" cap="none" spc="100" normalizeH="0" baseline="0" noProof="0" dirty="0">
              <a:ln>
                <a:noFill/>
              </a:ln>
              <a:solidFill>
                <a:schemeClr val="tx1"/>
              </a:solidFill>
              <a:effectLst/>
              <a:uLnTx/>
              <a:uFillTx/>
              <a:latin typeface="Acta Display Medium"/>
              <a:ea typeface="+mj-ea"/>
              <a:cs typeface="Acta Display Medium"/>
            </a:endParaRPr>
          </a:p>
        </p:txBody>
      </p:sp>
    </p:spTree>
    <p:extLst>
      <p:ext uri="{BB962C8B-B14F-4D97-AF65-F5344CB8AC3E}">
        <p14:creationId xmlns:p14="http://schemas.microsoft.com/office/powerpoint/2010/main" val="384115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66628" y="503641"/>
            <a:ext cx="4006828" cy="707886"/>
          </a:xfrm>
          <a:prstGeom prst="rect">
            <a:avLst/>
          </a:prstGeom>
          <a:noFill/>
        </p:spPr>
        <p:txBody>
          <a:bodyPr wrap="square" rtlCol="0">
            <a:spAutoFit/>
          </a:bodyPr>
          <a:lstStyle/>
          <a:p>
            <a:r>
              <a:rPr lang="en-US" sz="4000" spc="100" dirty="0" smtClean="0">
                <a:latin typeface="Acta Display Medium"/>
                <a:cs typeface="Acta Display Medium"/>
              </a:rPr>
              <a:t>Interviewing</a:t>
            </a:r>
            <a:endParaRPr lang="en-US" sz="4000" spc="100" dirty="0">
              <a:latin typeface="Acta Display Medium"/>
              <a:cs typeface="Acta Display Medium"/>
            </a:endParaRPr>
          </a:p>
        </p:txBody>
      </p:sp>
      <p:pic>
        <p:nvPicPr>
          <p:cNvPr id="4" name="Picture 3" descr="FA14_Icons_Mens_Shot3__330_v2-1_CMYK_CM.jpg"/>
          <p:cNvPicPr>
            <a:picLocks noChangeAspect="1"/>
          </p:cNvPicPr>
          <p:nvPr/>
        </p:nvPicPr>
        <p:blipFill>
          <a:blip r:embed="rId2" cstate="screen">
            <a:extLst>
              <a:ext uri="{BEBA8EAE-BF5A-486C-A8C5-ECC9F3942E4B}">
                <a14:imgProps xmlns:a14="http://schemas.microsoft.com/office/drawing/2010/main">
                  <a14:imgLayer r:embed="rId3">
                    <a14:imgEffect>
                      <a14:backgroundRemoval t="0" b="99900" l="0" r="89929"/>
                    </a14:imgEffect>
                  </a14:imgLayer>
                </a14:imgProps>
              </a:ext>
              <a:ext uri="{28A0092B-C50C-407E-A947-70E740481C1C}">
                <a14:useLocalDpi xmlns:a14="http://schemas.microsoft.com/office/drawing/2010/main"/>
              </a:ext>
            </a:extLst>
          </a:blip>
          <a:stretch>
            <a:fillRect/>
          </a:stretch>
        </p:blipFill>
        <p:spPr>
          <a:xfrm>
            <a:off x="0" y="0"/>
            <a:ext cx="5138348" cy="6858000"/>
          </a:xfrm>
          <a:prstGeom prst="rect">
            <a:avLst/>
          </a:prstGeom>
        </p:spPr>
      </p:pic>
      <p:sp>
        <p:nvSpPr>
          <p:cNvPr id="3" name="Content Placeholder 2"/>
          <p:cNvSpPr>
            <a:spLocks noGrp="1"/>
          </p:cNvSpPr>
          <p:nvPr>
            <p:ph idx="4294967295"/>
          </p:nvPr>
        </p:nvSpPr>
        <p:spPr>
          <a:xfrm>
            <a:off x="4466628" y="1379538"/>
            <a:ext cx="4677371" cy="5321074"/>
          </a:xfrm>
        </p:spPr>
        <p:txBody>
          <a:bodyPr>
            <a:normAutofit/>
          </a:bodyPr>
          <a:lstStyle/>
          <a:p>
            <a:pPr marL="0" indent="0">
              <a:lnSpc>
                <a:spcPct val="150000"/>
              </a:lnSpc>
              <a:spcBef>
                <a:spcPts val="480"/>
              </a:spcBef>
              <a:buFont typeface="Arial"/>
              <a:buChar char="•"/>
            </a:pPr>
            <a:r>
              <a:rPr lang="en-US" sz="1800" spc="150" dirty="0" smtClean="0">
                <a:latin typeface="Helvetica Neue"/>
                <a:cs typeface="Helvetica Neue"/>
              </a:rPr>
              <a:t> INTERNSHIPS </a:t>
            </a:r>
            <a:r>
              <a:rPr lang="en-US" sz="1800" spc="150" dirty="0">
                <a:latin typeface="Helvetica Neue"/>
                <a:cs typeface="Helvetica Neue"/>
              </a:rPr>
              <a:t>OR </a:t>
            </a:r>
            <a:r>
              <a:rPr lang="en-US" sz="1800" spc="150" dirty="0" smtClean="0">
                <a:latin typeface="Helvetica Neue"/>
                <a:cs typeface="Helvetica Neue"/>
              </a:rPr>
              <a:t/>
            </a:r>
            <a:br>
              <a:rPr lang="en-US" sz="1800" spc="150" dirty="0" smtClean="0">
                <a:latin typeface="Helvetica Neue"/>
                <a:cs typeface="Helvetica Neue"/>
              </a:rPr>
            </a:br>
            <a:r>
              <a:rPr lang="en-US" sz="1800" spc="150" dirty="0" smtClean="0">
                <a:latin typeface="Helvetica Neue"/>
                <a:cs typeface="Helvetica Neue"/>
              </a:rPr>
              <a:t>  JOB </a:t>
            </a:r>
            <a:r>
              <a:rPr lang="en-US" sz="1800" spc="150" dirty="0">
                <a:latin typeface="Helvetica Neue"/>
                <a:cs typeface="Helvetica Neue"/>
              </a:rPr>
              <a:t>INTERVIEWS</a:t>
            </a:r>
          </a:p>
          <a:p>
            <a:pPr marL="0" lvl="1" indent="0">
              <a:lnSpc>
                <a:spcPct val="150000"/>
              </a:lnSpc>
              <a:spcBef>
                <a:spcPts val="480"/>
              </a:spcBef>
              <a:buFont typeface="Arial"/>
              <a:buChar char="•"/>
            </a:pPr>
            <a:r>
              <a:rPr lang="en-US" sz="1800" spc="150" dirty="0" smtClean="0">
                <a:latin typeface="Helvetica Neue"/>
                <a:cs typeface="Helvetica Neue"/>
              </a:rPr>
              <a:t> KNOW </a:t>
            </a:r>
            <a:r>
              <a:rPr lang="en-US" sz="1800" spc="150" dirty="0">
                <a:latin typeface="Helvetica Neue"/>
                <a:cs typeface="Helvetica Neue"/>
              </a:rPr>
              <a:t>YOUR AUDIENCE</a:t>
            </a:r>
          </a:p>
          <a:p>
            <a:pPr marL="0" lvl="1" indent="0">
              <a:lnSpc>
                <a:spcPct val="150000"/>
              </a:lnSpc>
              <a:spcBef>
                <a:spcPts val="480"/>
              </a:spcBef>
              <a:buFont typeface="Arial"/>
              <a:buChar char="•"/>
            </a:pPr>
            <a:r>
              <a:rPr lang="en-US" sz="1800" spc="150" dirty="0" smtClean="0">
                <a:latin typeface="Helvetica Neue"/>
                <a:cs typeface="Helvetica Neue"/>
              </a:rPr>
              <a:t> WHAT </a:t>
            </a:r>
            <a:r>
              <a:rPr lang="en-US" sz="1800" spc="150" dirty="0">
                <a:latin typeface="Helvetica Neue"/>
                <a:cs typeface="Helvetica Neue"/>
              </a:rPr>
              <a:t>YOU ARE WEARING </a:t>
            </a:r>
            <a:r>
              <a:rPr lang="en-US" sz="1800" spc="150" dirty="0" smtClean="0">
                <a:latin typeface="Helvetica Neue"/>
                <a:cs typeface="Helvetica Neue"/>
              </a:rPr>
              <a:t/>
            </a:r>
            <a:br>
              <a:rPr lang="en-US" sz="1800" spc="150" dirty="0" smtClean="0">
                <a:latin typeface="Helvetica Neue"/>
                <a:cs typeface="Helvetica Neue"/>
              </a:rPr>
            </a:br>
            <a:r>
              <a:rPr lang="en-US" sz="1800" spc="150" dirty="0" smtClean="0">
                <a:latin typeface="Helvetica Neue"/>
                <a:cs typeface="Helvetica Neue"/>
              </a:rPr>
              <a:t>  SHOULD NOT </a:t>
            </a:r>
            <a:r>
              <a:rPr lang="en-US" sz="1800" spc="150" dirty="0">
                <a:latin typeface="Helvetica Neue"/>
                <a:cs typeface="Helvetica Neue"/>
              </a:rPr>
              <a:t>OVERSHADOW </a:t>
            </a:r>
            <a:r>
              <a:rPr lang="en-US" sz="1800" spc="150" dirty="0" smtClean="0">
                <a:latin typeface="Helvetica Neue"/>
                <a:cs typeface="Helvetica Neue"/>
              </a:rPr>
              <a:t/>
            </a:r>
            <a:br>
              <a:rPr lang="en-US" sz="1800" spc="150" dirty="0" smtClean="0">
                <a:latin typeface="Helvetica Neue"/>
                <a:cs typeface="Helvetica Neue"/>
              </a:rPr>
            </a:br>
            <a:r>
              <a:rPr lang="en-US" sz="1800" spc="150" dirty="0" smtClean="0">
                <a:latin typeface="Helvetica Neue"/>
                <a:cs typeface="Helvetica Neue"/>
              </a:rPr>
              <a:t>  YOUR PERSONALITY </a:t>
            </a:r>
            <a:br>
              <a:rPr lang="en-US" sz="1800" spc="150" dirty="0" smtClean="0">
                <a:latin typeface="Helvetica Neue"/>
                <a:cs typeface="Helvetica Neue"/>
              </a:rPr>
            </a:br>
            <a:r>
              <a:rPr lang="en-US" sz="1800" spc="150" dirty="0" smtClean="0">
                <a:latin typeface="Helvetica Neue"/>
                <a:cs typeface="Helvetica Neue"/>
              </a:rPr>
              <a:t>  AND </a:t>
            </a:r>
            <a:r>
              <a:rPr lang="en-US" sz="1800" spc="150" dirty="0">
                <a:latin typeface="Helvetica Neue"/>
                <a:cs typeface="Helvetica Neue"/>
              </a:rPr>
              <a:t>ABILITIES</a:t>
            </a:r>
          </a:p>
          <a:p>
            <a:pPr marL="0" indent="0">
              <a:lnSpc>
                <a:spcPct val="150000"/>
              </a:lnSpc>
              <a:spcBef>
                <a:spcPts val="480"/>
              </a:spcBef>
              <a:buFont typeface="Arial"/>
              <a:buChar char="•"/>
            </a:pPr>
            <a:r>
              <a:rPr lang="en-US" sz="1800" spc="150" dirty="0" smtClean="0">
                <a:latin typeface="Helvetica Neue"/>
                <a:cs typeface="Helvetica Neue"/>
              </a:rPr>
              <a:t> FIRST IMPRESSION</a:t>
            </a:r>
            <a:endParaRPr lang="en-US" sz="1800" spc="150" dirty="0">
              <a:latin typeface="Helvetica Neue"/>
              <a:cs typeface="Helvetica Neue"/>
            </a:endParaRPr>
          </a:p>
        </p:txBody>
      </p:sp>
    </p:spTree>
    <p:extLst>
      <p:ext uri="{BB962C8B-B14F-4D97-AF65-F5344CB8AC3E}">
        <p14:creationId xmlns:p14="http://schemas.microsoft.com/office/powerpoint/2010/main" val="37868034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0" descr="MK00268_BLUE.jpg"/>
          <p:cNvPicPr>
            <a:picLocks noGrp="1" noChangeAspect="1"/>
          </p:cNvPicPr>
          <p:nvPr/>
        </p:nvPicPr>
        <p:blipFill rotWithShape="1">
          <a:blip r:embed="rId3" cstate="screen">
            <a:extLst>
              <a:ext uri="{BEBA8EAE-BF5A-486C-A8C5-ECC9F3942E4B}">
                <a14:imgProps xmlns:a14="http://schemas.microsoft.com/office/drawing/2010/main">
                  <a14:imgLayer r:embed="rId4">
                    <a14:imgEffect>
                      <a14:backgroundRemoval t="0" b="100000" l="10000" r="90000">
                        <a14:backgroundMark x1="72059" y1="91768" x2="72059" y2="91768"/>
                        <a14:backgroundMark x1="49706" y1="98063" x2="49706" y2="98063"/>
                        <a14:backgroundMark x1="27941" y1="92978" x2="27353" y2="92494"/>
                        <a14:backgroundMark x1="68235" y1="60291" x2="68824" y2="60048"/>
                        <a14:backgroundMark x1="32647" y1="58838" x2="32647" y2="58838"/>
                        <a14:backgroundMark x1="33235" y1="57627" x2="33235" y2="57627"/>
                        <a14:backgroundMark x1="32647" y1="60775" x2="32647" y2="60775"/>
                        <a14:backgroundMark x1="69118" y1="66586" x2="69118" y2="66586"/>
                        <a14:backgroundMark x1="68824" y1="64891" x2="68824" y2="64891"/>
                        <a14:backgroundMark x1="70882" y1="93705" x2="71176" y2="93705"/>
                      </a14:backgroundRemoval>
                    </a14:imgEffect>
                  </a14:imgLayer>
                </a14:imgProps>
              </a:ext>
              <a:ext uri="{28A0092B-C50C-407E-A947-70E740481C1C}">
                <a14:useLocalDpi xmlns:a14="http://schemas.microsoft.com/office/drawing/2010/main"/>
              </a:ext>
            </a:extLst>
          </a:blip>
          <a:srcRect l="15221" t="21851" r="14336"/>
          <a:stretch/>
        </p:blipFill>
        <p:spPr>
          <a:xfrm>
            <a:off x="-162813" y="2238"/>
            <a:ext cx="5088200" cy="6856881"/>
          </a:xfrm>
          <a:prstGeom prst="rect">
            <a:avLst/>
          </a:prstGeom>
        </p:spPr>
      </p:pic>
      <p:pic>
        <p:nvPicPr>
          <p:cNvPr id="13" name="Content Placeholder 9" descr="MM00184_TAN.jpg"/>
          <p:cNvPicPr>
            <a:picLocks noGrp="1" noChangeAspect="1"/>
          </p:cNvPicPr>
          <p:nvPr/>
        </p:nvPicPr>
        <p:blipFill rotWithShape="1">
          <a:blip r:embed="rId5" cstate="screen">
            <a:extLst>
              <a:ext uri="{BEBA8EAE-BF5A-486C-A8C5-ECC9F3942E4B}">
                <a14:imgProps xmlns:a14="http://schemas.microsoft.com/office/drawing/2010/main">
                  <a14:imgLayer r:embed="rId6">
                    <a14:imgEffect>
                      <a14:backgroundRemoval t="0" b="99594" l="0" r="100000">
                        <a14:foregroundMark x1="55424" y1="85792" x2="55424" y2="85792"/>
                        <a14:backgroundMark x1="79661" y1="91881" x2="79661" y2="91881"/>
                        <a14:backgroundMark x1="20678" y1="92016" x2="21186" y2="91881"/>
                        <a14:backgroundMark x1="72881" y1="52639" x2="72881" y2="52639"/>
                        <a14:backgroundMark x1="24068" y1="49932" x2="24068" y2="49932"/>
                        <a14:backgroundMark x1="23729" y1="54668" x2="23729" y2="54668"/>
                      </a14:backgroundRemoval>
                    </a14:imgEffect>
                  </a14:imgLayer>
                </a14:imgProps>
              </a:ext>
              <a:ext uri="{28A0092B-C50C-407E-A947-70E740481C1C}">
                <a14:useLocalDpi xmlns:a14="http://schemas.microsoft.com/office/drawing/2010/main"/>
              </a:ext>
            </a:extLst>
          </a:blip>
          <a:srcRect/>
          <a:stretch/>
        </p:blipFill>
        <p:spPr>
          <a:xfrm>
            <a:off x="4197933" y="1119"/>
            <a:ext cx="5485075" cy="6858000"/>
          </a:xfrm>
          <a:prstGeom prst="rect">
            <a:avLst/>
          </a:prstGeom>
        </p:spPr>
      </p:pic>
      <p:sp>
        <p:nvSpPr>
          <p:cNvPr id="14" name="Title 1"/>
          <p:cNvSpPr>
            <a:spLocks noGrp="1"/>
          </p:cNvSpPr>
          <p:nvPr>
            <p:ph type="title"/>
          </p:nvPr>
        </p:nvSpPr>
        <p:spPr>
          <a:xfrm>
            <a:off x="-29091" y="2662191"/>
            <a:ext cx="9173091" cy="845629"/>
          </a:xfrm>
        </p:spPr>
        <p:txBody>
          <a:bodyPr>
            <a:normAutofit/>
          </a:bodyPr>
          <a:lstStyle/>
          <a:p>
            <a:pPr marL="0" indent="0"/>
            <a:r>
              <a:rPr lang="en-US" sz="3200" spc="100" dirty="0" smtClean="0">
                <a:latin typeface="Acta Display Book"/>
                <a:cs typeface="Acta Display Book"/>
              </a:rPr>
              <a:t>Classic Suiting                  Business Casual</a:t>
            </a:r>
            <a:endParaRPr lang="en-US" sz="3200" spc="100" dirty="0">
              <a:latin typeface="Acta Display Book"/>
              <a:cs typeface="Acta Display Book"/>
            </a:endParaRPr>
          </a:p>
        </p:txBody>
      </p:sp>
    </p:spTree>
    <p:extLst>
      <p:ext uri="{BB962C8B-B14F-4D97-AF65-F5344CB8AC3E}">
        <p14:creationId xmlns:p14="http://schemas.microsoft.com/office/powerpoint/2010/main" val="3693728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1_BB_346_Madison_1st_Floor_00003.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4570367" cy="6858000"/>
          </a:xfrm>
          <a:prstGeom prst="rect">
            <a:avLst/>
          </a:prstGeom>
        </p:spPr>
      </p:pic>
      <p:sp>
        <p:nvSpPr>
          <p:cNvPr id="2" name="Title 1"/>
          <p:cNvSpPr>
            <a:spLocks noGrp="1"/>
          </p:cNvSpPr>
          <p:nvPr>
            <p:ph type="title"/>
          </p:nvPr>
        </p:nvSpPr>
        <p:spPr>
          <a:xfrm>
            <a:off x="4570367" y="274638"/>
            <a:ext cx="4573633" cy="1782762"/>
          </a:xfrm>
        </p:spPr>
        <p:txBody>
          <a:bodyPr>
            <a:normAutofit/>
          </a:bodyPr>
          <a:lstStyle/>
          <a:p>
            <a:pPr marL="0" indent="0" algn="ctr"/>
            <a:r>
              <a:rPr lang="en-US" dirty="0">
                <a:latin typeface="Acta Display Medium"/>
                <a:cs typeface="Acta Display Medium"/>
              </a:rPr>
              <a:t>Brooks Brothers </a:t>
            </a:r>
            <a:r>
              <a:rPr lang="en-US" dirty="0" smtClean="0">
                <a:latin typeface="Acta Display Medium"/>
                <a:cs typeface="Acta Display Medium"/>
              </a:rPr>
              <a:t/>
            </a:r>
            <a:br>
              <a:rPr lang="en-US" dirty="0" smtClean="0">
                <a:latin typeface="Acta Display Medium"/>
                <a:cs typeface="Acta Display Medium"/>
              </a:rPr>
            </a:br>
            <a:r>
              <a:rPr lang="en-US" dirty="0" smtClean="0">
                <a:latin typeface="Acta Display Medium"/>
                <a:cs typeface="Acta Display Medium"/>
              </a:rPr>
              <a:t>in </a:t>
            </a:r>
            <a:r>
              <a:rPr lang="en-US" dirty="0">
                <a:latin typeface="Acta Display Medium"/>
                <a:cs typeface="Acta Display Medium"/>
              </a:rPr>
              <a:t>History</a:t>
            </a:r>
          </a:p>
        </p:txBody>
      </p:sp>
      <p:sp>
        <p:nvSpPr>
          <p:cNvPr id="3" name="Content Placeholder 2"/>
          <p:cNvSpPr>
            <a:spLocks noGrp="1"/>
          </p:cNvSpPr>
          <p:nvPr>
            <p:ph idx="1"/>
          </p:nvPr>
        </p:nvSpPr>
        <p:spPr>
          <a:xfrm>
            <a:off x="4570366" y="3344333"/>
            <a:ext cx="4573634" cy="2781830"/>
          </a:xfrm>
        </p:spPr>
        <p:txBody>
          <a:bodyPr>
            <a:normAutofit/>
          </a:bodyPr>
          <a:lstStyle/>
          <a:p>
            <a:pPr marL="0" indent="0" algn="ctr">
              <a:lnSpc>
                <a:spcPct val="90000"/>
              </a:lnSpc>
              <a:buNone/>
            </a:pPr>
            <a:r>
              <a:rPr lang="en-US" sz="1800" b="1" i="1" spc="150" dirty="0">
                <a:solidFill>
                  <a:srgbClr val="FFFFFF"/>
                </a:solidFill>
                <a:latin typeface="Acta Display Light"/>
                <a:cs typeface="Acta Display Light"/>
              </a:rPr>
              <a:t>ABRAHAM LINCOLN wore a magnificent coat crafted for him that on the lining had an elaborate eagle with the inscription: </a:t>
            </a:r>
            <a:r>
              <a:rPr lang="en-US" sz="1800" b="1" i="1" dirty="0">
                <a:solidFill>
                  <a:srgbClr val="FFFFFF"/>
                </a:solidFill>
                <a:latin typeface="Acta Display Light"/>
                <a:cs typeface="Acta Display Light"/>
              </a:rPr>
              <a:t>	</a:t>
            </a:r>
          </a:p>
          <a:p>
            <a:pPr marL="0" indent="0" algn="ctr">
              <a:lnSpc>
                <a:spcPct val="90000"/>
              </a:lnSpc>
              <a:buNone/>
            </a:pPr>
            <a:endParaRPr lang="en-US" altLang="ja-JP" sz="1800" b="1" i="1" dirty="0" smtClean="0">
              <a:solidFill>
                <a:srgbClr val="FFFFFF"/>
              </a:solidFill>
              <a:latin typeface="Acta Display Light"/>
              <a:cs typeface="Acta Display Light"/>
            </a:endParaRPr>
          </a:p>
          <a:p>
            <a:pPr marL="0" indent="0" algn="ctr">
              <a:lnSpc>
                <a:spcPct val="90000"/>
              </a:lnSpc>
              <a:buNone/>
            </a:pPr>
            <a:r>
              <a:rPr lang="ja-JP" altLang="en-US" sz="1800" b="1" i="1" dirty="0" smtClean="0">
                <a:solidFill>
                  <a:srgbClr val="FFFFFF"/>
                </a:solidFill>
                <a:latin typeface="Acta Display Light"/>
                <a:cs typeface="Acta Display Light"/>
              </a:rPr>
              <a:t>“</a:t>
            </a:r>
            <a:r>
              <a:rPr lang="en-US" sz="1800" b="1" i="1" dirty="0">
                <a:solidFill>
                  <a:srgbClr val="FFFFFF"/>
                </a:solidFill>
                <a:latin typeface="Acta Display Light"/>
                <a:cs typeface="Acta Display Light"/>
              </a:rPr>
              <a:t>One Country , One Destiny</a:t>
            </a:r>
            <a:r>
              <a:rPr lang="ja-JP" altLang="en-US" sz="1800" b="1" i="1" dirty="0">
                <a:solidFill>
                  <a:srgbClr val="FFFFFF"/>
                </a:solidFill>
                <a:latin typeface="Acta Display Light"/>
                <a:cs typeface="Acta Display Light"/>
              </a:rPr>
              <a:t>”</a:t>
            </a:r>
            <a:endParaRPr lang="en-US" sz="1800" b="1" i="1" dirty="0">
              <a:solidFill>
                <a:srgbClr val="FFFFFF"/>
              </a:solidFill>
              <a:latin typeface="Acta Display Light"/>
              <a:cs typeface="Acta Display Light"/>
            </a:endParaRPr>
          </a:p>
        </p:txBody>
      </p:sp>
    </p:spTree>
    <p:extLst>
      <p:ext uri="{BB962C8B-B14F-4D97-AF65-F5344CB8AC3E}">
        <p14:creationId xmlns:p14="http://schemas.microsoft.com/office/powerpoint/2010/main" val="28749215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B_SuitFit_Final_Milano.tif"/>
          <p:cNvPicPr>
            <a:picLocks noChangeAspect="1"/>
          </p:cNvPicPr>
          <p:nvPr/>
        </p:nvPicPr>
        <p:blipFill>
          <a:blip r:embed="rId2" cstate="screen">
            <a:extLst>
              <a:ext uri="{BEBA8EAE-BF5A-486C-A8C5-ECC9F3942E4B}">
                <a14:imgProps xmlns:a14="http://schemas.microsoft.com/office/drawing/2010/main">
                  <a14:imgLayer r:embed="rId3">
                    <a14:imgEffect>
                      <a14:backgroundRemoval t="0" b="97686" l="9828" r="89970">
                        <a14:backgroundMark x1="38602" y1="23349" x2="39007" y2="23553"/>
                        <a14:backgroundMark x1="64032" y1="21375" x2="64438" y2="21647"/>
                        <a14:backgroundMark x1="65957" y1="28387" x2="65957" y2="28387"/>
                        <a14:backgroundMark x1="36069" y1="46630" x2="36069" y2="46630"/>
                        <a14:backgroundMark x1="65856" y1="27570" x2="65653" y2="27910"/>
                        <a14:backgroundMark x1="66464" y1="30293" x2="66464" y2="30293"/>
                        <a14:backgroundMark x1="38298" y1="27842" x2="38298" y2="27842"/>
                        <a14:backgroundMark x1="54813" y1="90742" x2="55117" y2="91082"/>
                      </a14:backgroundRemoval>
                    </a14:imgEffect>
                  </a14:imgLayer>
                </a14:imgProps>
              </a:ext>
              <a:ext uri="{28A0092B-C50C-407E-A947-70E740481C1C}">
                <a14:useLocalDpi xmlns:a14="http://schemas.microsoft.com/office/drawing/2010/main"/>
              </a:ext>
            </a:extLst>
          </a:blip>
          <a:stretch>
            <a:fillRect/>
          </a:stretch>
        </p:blipFill>
        <p:spPr>
          <a:xfrm>
            <a:off x="-1216685" y="2018"/>
            <a:ext cx="4623231" cy="6880978"/>
          </a:xfrm>
          <a:prstGeom prst="rect">
            <a:avLst/>
          </a:prstGeom>
        </p:spPr>
      </p:pic>
      <p:pic>
        <p:nvPicPr>
          <p:cNvPr id="8" name="Picture 7" descr="BB_SuitFit_Final_Madison.tif"/>
          <p:cNvPicPr>
            <a:picLocks noChangeAspect="1"/>
          </p:cNvPicPr>
          <p:nvPr/>
        </p:nvPicPr>
        <p:blipFill>
          <a:blip r:embed="rId4" cstate="screen">
            <a:extLst>
              <a:ext uri="{BEBA8EAE-BF5A-486C-A8C5-ECC9F3942E4B}">
                <a14:imgProps xmlns:a14="http://schemas.microsoft.com/office/drawing/2010/main">
                  <a14:imgLayer r:embed="rId5">
                    <a14:imgEffect>
                      <a14:backgroundRemoval t="0" b="98797" l="8742" r="89724">
                        <a14:backgroundMark x1="23160" y1="26337" x2="23773" y2="26471"/>
                        <a14:backgroundMark x1="75920" y1="42179" x2="76380" y2="42112"/>
                        <a14:backgroundMark x1="74847" y1="38302" x2="74847" y2="38302"/>
                        <a14:backgroundMark x1="24847" y1="23997" x2="24847" y2="23997"/>
                        <a14:backgroundMark x1="25307" y1="22794" x2="25307" y2="22794"/>
                        <a14:backgroundMark x1="71166" y1="27139" x2="71166" y2="27139"/>
                        <a14:backgroundMark x1="72393" y1="29211" x2="72393" y2="29211"/>
                        <a14:backgroundMark x1="72393" y1="30080" x2="72086" y2="30080"/>
                        <a14:backgroundMark x1="23466" y1="28209" x2="23466" y2="28209"/>
                        <a14:backgroundMark x1="74693" y1="37767" x2="74693" y2="37767"/>
                        <a14:backgroundMark x1="75000" y1="43917" x2="75000" y2="43917"/>
                        <a14:backgroundMark x1="42945" y1="87299" x2="42945" y2="87299"/>
                        <a14:backgroundMark x1="38957" y1="92380" x2="38957" y2="92380"/>
                        <a14:backgroundMark x1="53834" y1="96925" x2="53834" y2="96925"/>
                        <a14:backgroundMark x1="57822" y1="96591" x2="57822" y2="96591"/>
                        <a14:backgroundMark x1="28988" y1="95254" x2="28988" y2="95254"/>
                        <a14:backgroundMark x1="26994" y1="95187" x2="26994" y2="95187"/>
                        <a14:backgroundMark x1="30215" y1="95254" x2="30521" y2="95254"/>
                        <a14:backgroundMark x1="32975" y1="95187" x2="32975" y2="95187"/>
                        <a14:backgroundMark x1="41718" y1="91912" x2="41718" y2="91912"/>
                      </a14:backgroundRemoval>
                    </a14:imgEffect>
                  </a14:imgLayer>
                </a14:imgProps>
              </a:ext>
              <a:ext uri="{28A0092B-C50C-407E-A947-70E740481C1C}">
                <a14:useLocalDpi xmlns:a14="http://schemas.microsoft.com/office/drawing/2010/main"/>
              </a:ext>
            </a:extLst>
          </a:blip>
          <a:stretch>
            <a:fillRect/>
          </a:stretch>
        </p:blipFill>
        <p:spPr>
          <a:xfrm>
            <a:off x="1244501" y="2018"/>
            <a:ext cx="3055335" cy="7010400"/>
          </a:xfrm>
          <a:prstGeom prst="rect">
            <a:avLst/>
          </a:prstGeom>
        </p:spPr>
      </p:pic>
      <p:pic>
        <p:nvPicPr>
          <p:cNvPr id="6" name="Picture 5" descr="BB_SuitFit_Final_Fitzgerald.tif"/>
          <p:cNvPicPr>
            <a:picLocks noChangeAspect="1"/>
          </p:cNvPicPr>
          <p:nvPr/>
        </p:nvPicPr>
        <p:blipFill>
          <a:blip r:embed="rId6" cstate="screen">
            <a:extLst>
              <a:ext uri="{BEBA8EAE-BF5A-486C-A8C5-ECC9F3942E4B}">
                <a14:imgProps xmlns:a14="http://schemas.microsoft.com/office/drawing/2010/main">
                  <a14:imgLayer r:embed="rId7">
                    <a14:imgEffect>
                      <a14:backgroundRemoval t="136" b="98712" l="10000" r="90000">
                        <a14:foregroundMark x1="19740" y1="44949" x2="19740" y2="44949"/>
                        <a14:foregroundMark x1="20519" y1="47729" x2="20909" y2="45763"/>
                        <a14:foregroundMark x1="20909" y1="42847" x2="17922" y2="43186"/>
                        <a14:foregroundMark x1="16623" y1="45831" x2="17532" y2="47864"/>
                        <a14:foregroundMark x1="71558" y1="43458" x2="71948" y2="44339"/>
                        <a14:foregroundMark x1="70390" y1="40542" x2="73636" y2="40542"/>
                        <a14:foregroundMark x1="75455" y1="41492" x2="75065" y2="41898"/>
                        <a14:foregroundMark x1="42597" y1="4610" x2="43377" y2="9085"/>
                        <a14:foregroundMark x1="39481" y1="881" x2="42727" y2="1220"/>
                        <a14:foregroundMark x1="65974" y1="97017" x2="65974" y2="97017"/>
                        <a14:foregroundMark x1="38312" y1="97424" x2="38312" y2="97424"/>
                        <a14:foregroundMark x1="43766" y1="9424" x2="43636" y2="13288"/>
                        <a14:backgroundMark x1="21948" y1="47119" x2="21948" y2="47119"/>
                        <a14:backgroundMark x1="22597" y1="48814" x2="22597" y2="48814"/>
                        <a14:backgroundMark x1="25455" y1="26237" x2="25325" y2="27254"/>
                        <a14:backgroundMark x1="25974" y1="22169" x2="25714" y2="24203"/>
                        <a14:backgroundMark x1="36494" y1="97966" x2="36753" y2="97966"/>
                        <a14:backgroundMark x1="38442" y1="98102" x2="38442" y2="98102"/>
                        <a14:backgroundMark x1="38442" y1="98102" x2="38442" y2="98102"/>
                        <a14:backgroundMark x1="39091" y1="97898" x2="39610" y2="97898"/>
                        <a14:backgroundMark x1="68052" y1="97627" x2="62857" y2="97763"/>
                        <a14:backgroundMark x1="26753" y1="25017" x2="26494" y2="25017"/>
                        <a14:backgroundMark x1="22727" y1="36678" x2="22727" y2="36678"/>
                      </a14:backgroundRemoval>
                    </a14:imgEffect>
                  </a14:imgLayer>
                </a14:imgProps>
              </a:ext>
              <a:ext uri="{28A0092B-C50C-407E-A947-70E740481C1C}">
                <a14:useLocalDpi xmlns:a14="http://schemas.microsoft.com/office/drawing/2010/main"/>
              </a:ext>
            </a:extLst>
          </a:blip>
          <a:stretch>
            <a:fillRect/>
          </a:stretch>
        </p:blipFill>
        <p:spPr>
          <a:xfrm>
            <a:off x="2615122" y="4036"/>
            <a:ext cx="3636802" cy="6966602"/>
          </a:xfrm>
          <a:prstGeom prst="rect">
            <a:avLst/>
          </a:prstGeom>
        </p:spPr>
      </p:pic>
      <p:pic>
        <p:nvPicPr>
          <p:cNvPr id="10" name="Picture 9" descr="BB_SuitFit_Final_Regent.tif"/>
          <p:cNvPicPr>
            <a:picLocks noChangeAspect="1"/>
          </p:cNvPicPr>
          <p:nvPr/>
        </p:nvPicPr>
        <p:blipFill>
          <a:blip r:embed="rId8" cstate="screen">
            <a:extLst>
              <a:ext uri="{BEBA8EAE-BF5A-486C-A8C5-ECC9F3942E4B}">
                <a14:imgProps xmlns:a14="http://schemas.microsoft.com/office/drawing/2010/main">
                  <a14:imgLayer r:embed="rId9">
                    <a14:imgEffect>
                      <a14:backgroundRemoval t="0" b="99115" l="9632" r="89802">
                        <a14:foregroundMark x1="50567" y1="91082" x2="49717" y2="94826"/>
                        <a14:foregroundMark x1="79037" y1="97822" x2="79037" y2="97822"/>
                        <a14:foregroundMark x1="61615" y1="95779" x2="61615" y2="95779"/>
                        <a14:backgroundMark x1="75354" y1="46494" x2="75354" y2="46494"/>
                        <a14:backgroundMark x1="72096" y1="45473" x2="72096" y2="45405"/>
                        <a14:backgroundMark x1="71530" y1="42069" x2="72096" y2="42001"/>
                        <a14:backgroundMark x1="72238" y1="42682" x2="72238" y2="42682"/>
                        <a14:backgroundMark x1="72238" y1="42682" x2="72238" y2="42682"/>
                        <a14:backgroundMark x1="71388" y1="39823" x2="71530" y2="39823"/>
                        <a14:backgroundMark x1="27762" y1="25732" x2="28329" y2="25596"/>
                        <a14:backgroundMark x1="27195" y1="27910" x2="27195" y2="27910"/>
                        <a14:backgroundMark x1="65439" y1="96256" x2="65439" y2="96256"/>
                        <a14:backgroundMark x1="79462" y1="98502" x2="79462" y2="98502"/>
                        <a14:backgroundMark x1="77337" y1="98502" x2="77337" y2="98502"/>
                        <a14:backgroundMark x1="75071" y1="98570" x2="74363" y2="98639"/>
                        <a14:backgroundMark x1="38669" y1="98094" x2="38669" y2="98094"/>
                        <a14:backgroundMark x1="40652" y1="98094" x2="40652" y2="98094"/>
                        <a14:backgroundMark x1="36402" y1="97890" x2="36402" y2="97890"/>
                        <a14:backgroundMark x1="49575" y1="95643" x2="49575" y2="95643"/>
                        <a14:backgroundMark x1="42068" y1="98026" x2="42493" y2="98026"/>
                      </a14:backgroundRemoval>
                    </a14:imgEffect>
                  </a14:imgLayer>
                </a14:imgProps>
              </a:ext>
              <a:ext uri="{28A0092B-C50C-407E-A947-70E740481C1C}">
                <a14:useLocalDpi xmlns:a14="http://schemas.microsoft.com/office/drawing/2010/main"/>
              </a:ext>
            </a:extLst>
          </a:blip>
          <a:stretch>
            <a:fillRect/>
          </a:stretch>
        </p:blipFill>
        <p:spPr>
          <a:xfrm>
            <a:off x="4169787" y="31412"/>
            <a:ext cx="3280852" cy="6826588"/>
          </a:xfrm>
          <a:prstGeom prst="rect">
            <a:avLst/>
          </a:prstGeom>
        </p:spPr>
      </p:pic>
      <p:sp>
        <p:nvSpPr>
          <p:cNvPr id="2" name="Title 1"/>
          <p:cNvSpPr>
            <a:spLocks noGrp="1"/>
          </p:cNvSpPr>
          <p:nvPr>
            <p:ph type="title"/>
          </p:nvPr>
        </p:nvSpPr>
        <p:spPr>
          <a:xfrm>
            <a:off x="3818442" y="1553448"/>
            <a:ext cx="5113538" cy="797716"/>
          </a:xfrm>
        </p:spPr>
        <p:txBody>
          <a:bodyPr>
            <a:normAutofit/>
          </a:bodyPr>
          <a:lstStyle/>
          <a:p>
            <a:pPr marL="0" indent="0"/>
            <a:r>
              <a:rPr lang="en-US" spc="100" dirty="0" smtClean="0">
                <a:latin typeface="Acta Display Medium"/>
                <a:cs typeface="Acta Display Medium"/>
              </a:rPr>
              <a:t>Classic Suiting</a:t>
            </a:r>
            <a:endParaRPr lang="en-US" spc="100" dirty="0">
              <a:latin typeface="Acta Display Medium"/>
              <a:cs typeface="Acta Display Medium"/>
            </a:endParaRPr>
          </a:p>
        </p:txBody>
      </p:sp>
    </p:spTree>
    <p:extLst>
      <p:ext uri="{BB962C8B-B14F-4D97-AF65-F5344CB8AC3E}">
        <p14:creationId xmlns:p14="http://schemas.microsoft.com/office/powerpoint/2010/main" val="842743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0366" y="2260600"/>
            <a:ext cx="4116433" cy="3865563"/>
          </a:xfrm>
        </p:spPr>
        <p:txBody>
          <a:bodyPr>
            <a:normAutofit/>
          </a:bodyPr>
          <a:lstStyle/>
          <a:p>
            <a:pPr marL="0" indent="0">
              <a:lnSpc>
                <a:spcPct val="150000"/>
              </a:lnSpc>
              <a:buNone/>
            </a:pPr>
            <a:r>
              <a:rPr lang="en-US" sz="1800" spc="100" dirty="0" smtClean="0">
                <a:latin typeface="Helvetica Neue"/>
                <a:cs typeface="Helvetica Neue"/>
              </a:rPr>
              <a:t>BUILDING YOUR WARDROBE</a:t>
            </a:r>
          </a:p>
          <a:p>
            <a:pPr marL="0" indent="0">
              <a:lnSpc>
                <a:spcPct val="150000"/>
              </a:lnSpc>
              <a:buFont typeface="Arial"/>
              <a:buChar char="•"/>
            </a:pPr>
            <a:r>
              <a:rPr lang="en-US" sz="1800" spc="100" dirty="0" smtClean="0">
                <a:latin typeface="Helvetica Neue"/>
                <a:cs typeface="Helvetica Neue"/>
              </a:rPr>
              <a:t>  Navy Blue Suit </a:t>
            </a:r>
          </a:p>
          <a:p>
            <a:pPr marL="0" indent="0">
              <a:lnSpc>
                <a:spcPct val="150000"/>
              </a:lnSpc>
              <a:buNone/>
            </a:pPr>
            <a:endParaRPr lang="en-US" sz="1800" spc="100" dirty="0" smtClean="0">
              <a:latin typeface="Helvetica Neue"/>
              <a:cs typeface="Helvetica Neue"/>
            </a:endParaRPr>
          </a:p>
          <a:p>
            <a:pPr marL="0" indent="0">
              <a:buNone/>
            </a:pPr>
            <a:endParaRPr lang="en-US" sz="1800" spc="100" dirty="0">
              <a:latin typeface="Helvetica Neue"/>
              <a:cs typeface="Helvetica Neue"/>
            </a:endParaRPr>
          </a:p>
        </p:txBody>
      </p:sp>
      <p:pic>
        <p:nvPicPr>
          <p:cNvPr id="7" name="Picture 6" descr="madison.tif"/>
          <p:cNvPicPr>
            <a:picLocks noChangeAspect="1"/>
          </p:cNvPicPr>
          <p:nvPr/>
        </p:nvPicPr>
        <p:blipFill>
          <a:blip r:embed="rId2" cstate="screen">
            <a:extLst>
              <a:ext uri="{BEBA8EAE-BF5A-486C-A8C5-ECC9F3942E4B}">
                <a14:imgProps xmlns:a14="http://schemas.microsoft.com/office/drawing/2010/main">
                  <a14:imgLayer r:embed="rId3">
                    <a14:imgEffect>
                      <a14:backgroundRemoval t="0" b="99455" l="9910" r="89910">
                        <a14:foregroundMark x1="44324" y1="3816" x2="44865" y2="3738"/>
                        <a14:foregroundMark x1="81622" y1="44159" x2="81622" y2="44159"/>
                        <a14:foregroundMark x1="51351" y1="93224" x2="51351" y2="93224"/>
                        <a14:foregroundMark x1="54054" y1="3037" x2="54054" y2="3037"/>
                        <a14:backgroundMark x1="23243" y1="48364" x2="23243" y2="48364"/>
                        <a14:backgroundMark x1="75315" y1="48364" x2="75676" y2="48442"/>
                        <a14:backgroundMark x1="77297" y1="46807" x2="77297" y2="46807"/>
                        <a14:backgroundMark x1="78739" y1="46184" x2="78739" y2="46184"/>
                        <a14:backgroundMark x1="25766" y1="25389" x2="25766" y2="25389"/>
                        <a14:backgroundMark x1="74595" y1="30685" x2="72973" y2="25389"/>
                        <a14:backgroundMark x1="75135" y1="98832" x2="75135" y2="98832"/>
                        <a14:backgroundMark x1="72613" y1="98910" x2="72613" y2="98910"/>
                        <a14:backgroundMark x1="69910" y1="98910" x2="69910" y2="98910"/>
                        <a14:backgroundMark x1="43063" y1="98754" x2="43063" y2="98754"/>
                      </a14:backgroundRemoval>
                    </a14:imgEffect>
                  </a14:imgLayer>
                </a14:imgProps>
              </a:ext>
              <a:ext uri="{28A0092B-C50C-407E-A947-70E740481C1C}">
                <a14:useLocalDpi xmlns:a14="http://schemas.microsoft.com/office/drawing/2010/main"/>
              </a:ext>
            </a:extLst>
          </a:blip>
          <a:stretch>
            <a:fillRect/>
          </a:stretch>
        </p:blipFill>
        <p:spPr>
          <a:xfrm>
            <a:off x="638351" y="0"/>
            <a:ext cx="2964322" cy="6858000"/>
          </a:xfrm>
          <a:prstGeom prst="rect">
            <a:avLst/>
          </a:prstGeom>
        </p:spPr>
      </p:pic>
      <p:sp>
        <p:nvSpPr>
          <p:cNvPr id="8" name="Title 1"/>
          <p:cNvSpPr txBox="1">
            <a:spLocks/>
          </p:cNvSpPr>
          <p:nvPr/>
        </p:nvSpPr>
        <p:spPr>
          <a:xfrm>
            <a:off x="4570367" y="0"/>
            <a:ext cx="4116433" cy="17827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100" normalizeH="0" baseline="0" noProof="0" smtClean="0">
                <a:ln>
                  <a:noFill/>
                </a:ln>
                <a:solidFill>
                  <a:schemeClr val="tx1"/>
                </a:solidFill>
                <a:effectLst/>
                <a:uLnTx/>
                <a:uFillTx/>
                <a:latin typeface="Acta Display Medium"/>
                <a:ea typeface="+mj-ea"/>
                <a:cs typeface="Acta Display Medium"/>
              </a:rPr>
              <a:t>Classic Suiting</a:t>
            </a:r>
            <a:endParaRPr kumimoji="0" lang="en-US" sz="4400" b="0" i="0" u="none" strike="noStrike" kern="1200" cap="none" spc="0" normalizeH="0" baseline="0" noProof="0" dirty="0">
              <a:ln>
                <a:noFill/>
              </a:ln>
              <a:solidFill>
                <a:schemeClr val="tx1"/>
              </a:solidFill>
              <a:effectLst/>
              <a:uLnTx/>
              <a:uFillTx/>
              <a:latin typeface="Acta Display Medium"/>
              <a:ea typeface="+mj-ea"/>
              <a:cs typeface="Acta Display Medium"/>
            </a:endParaRPr>
          </a:p>
        </p:txBody>
      </p:sp>
    </p:spTree>
    <p:extLst>
      <p:ext uri="{BB962C8B-B14F-4D97-AF65-F5344CB8AC3E}">
        <p14:creationId xmlns:p14="http://schemas.microsoft.com/office/powerpoint/2010/main" val="33902136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367" y="0"/>
            <a:ext cx="4116433" cy="1782762"/>
          </a:xfrm>
        </p:spPr>
        <p:txBody>
          <a:bodyPr>
            <a:normAutofit/>
          </a:bodyPr>
          <a:lstStyle/>
          <a:p>
            <a:pPr marL="0" indent="0"/>
            <a:r>
              <a:rPr lang="en-US" spc="100" dirty="0">
                <a:latin typeface="Acta Display Medium"/>
                <a:cs typeface="Acta Display Medium"/>
              </a:rPr>
              <a:t>Classic Suiting</a:t>
            </a:r>
            <a:endParaRPr lang="en-US" dirty="0">
              <a:latin typeface="Acta Display Medium"/>
              <a:cs typeface="Acta Display Medium"/>
            </a:endParaRPr>
          </a:p>
        </p:txBody>
      </p:sp>
      <p:sp>
        <p:nvSpPr>
          <p:cNvPr id="3" name="Content Placeholder 2"/>
          <p:cNvSpPr>
            <a:spLocks noGrp="1"/>
          </p:cNvSpPr>
          <p:nvPr>
            <p:ph idx="1"/>
          </p:nvPr>
        </p:nvSpPr>
        <p:spPr>
          <a:xfrm>
            <a:off x="4570366" y="2260600"/>
            <a:ext cx="4116433" cy="3865563"/>
          </a:xfrm>
        </p:spPr>
        <p:txBody>
          <a:bodyPr>
            <a:normAutofit/>
          </a:bodyPr>
          <a:lstStyle/>
          <a:p>
            <a:pPr marL="0" indent="0">
              <a:lnSpc>
                <a:spcPct val="150000"/>
              </a:lnSpc>
              <a:buNone/>
            </a:pPr>
            <a:r>
              <a:rPr lang="en-US" sz="1800" b="0" i="0" spc="100" dirty="0" smtClean="0">
                <a:latin typeface="Helvetica Neue"/>
                <a:cs typeface="Helvetica Neue"/>
              </a:rPr>
              <a:t>BUILDING YOUR WARDROBE</a:t>
            </a:r>
          </a:p>
          <a:p>
            <a:pPr marL="0" indent="0">
              <a:lnSpc>
                <a:spcPct val="150000"/>
              </a:lnSpc>
              <a:buFont typeface="Arial"/>
              <a:buChar char="•"/>
            </a:pPr>
            <a:r>
              <a:rPr lang="en-US" sz="1800" b="0" i="0" spc="100" dirty="0" smtClean="0">
                <a:latin typeface="Helvetica Neue"/>
                <a:cs typeface="Helvetica Neue"/>
              </a:rPr>
              <a:t>  Navy Blue Suit </a:t>
            </a:r>
          </a:p>
          <a:p>
            <a:pPr marL="0" indent="0">
              <a:lnSpc>
                <a:spcPct val="150000"/>
              </a:lnSpc>
              <a:buFont typeface="Arial"/>
              <a:buChar char="•"/>
            </a:pPr>
            <a:r>
              <a:rPr lang="en-US" sz="1800" b="0" i="0" spc="100" dirty="0" smtClean="0">
                <a:latin typeface="Helvetica Neue"/>
                <a:cs typeface="Helvetica Neue"/>
              </a:rPr>
              <a:t>  Grey Suit</a:t>
            </a:r>
          </a:p>
          <a:p>
            <a:pPr marL="0" indent="0">
              <a:buFont typeface="Arial"/>
              <a:buChar char="•"/>
            </a:pPr>
            <a:endParaRPr lang="en-US" sz="1800" spc="100" dirty="0">
              <a:latin typeface="Acta Display Light"/>
              <a:cs typeface="Acta Display Light"/>
            </a:endParaRPr>
          </a:p>
        </p:txBody>
      </p:sp>
      <p:pic>
        <p:nvPicPr>
          <p:cNvPr id="4" name="Picture 3" descr="fitzgerald.tif"/>
          <p:cNvPicPr>
            <a:picLocks noChangeAspect="1"/>
          </p:cNvPicPr>
          <p:nvPr/>
        </p:nvPicPr>
        <p:blipFill>
          <a:blip r:embed="rId2" cstate="screen">
            <a:extLst>
              <a:ext uri="{BEBA8EAE-BF5A-486C-A8C5-ECC9F3942E4B}">
                <a14:imgProps xmlns:a14="http://schemas.microsoft.com/office/drawing/2010/main">
                  <a14:imgLayer r:embed="rId3">
                    <a14:imgEffect>
                      <a14:backgroundRemoval t="0" b="98802" l="6334" r="97505">
                        <a14:foregroundMark x1="52207" y1="5090" x2="52207" y2="5090"/>
                        <a14:foregroundMark x1="39731" y1="4865" x2="39731" y2="4865"/>
                        <a14:foregroundMark x1="83301" y1="43039" x2="83301" y2="43039"/>
                        <a14:foregroundMark x1="85988" y1="44012" x2="85988" y2="44012"/>
                        <a14:foregroundMark x1="48177" y1="95958" x2="48177" y2="95958"/>
                        <a14:foregroundMark x1="40307" y1="8159" x2="40307" y2="8608"/>
                        <a14:foregroundMark x1="39636" y1="5684" x2="39636" y2="5684"/>
                        <a14:foregroundMark x1="41458" y1="4885" x2="41458" y2="4885"/>
                        <a14:backgroundMark x1="25912" y1="27320" x2="25912" y2="27320"/>
                        <a14:backgroundMark x1="77735" y1="47754" x2="78695" y2="47754"/>
                        <a14:backgroundMark x1="79463" y1="34581" x2="79463" y2="34581"/>
                        <a14:backgroundMark x1="25144" y1="28518" x2="25144" y2="28518"/>
                        <a14:backgroundMark x1="79271" y1="46482" x2="79271" y2="46482"/>
                        <a14:backgroundMark x1="52591" y1="94237" x2="52399" y2="94386"/>
                        <a14:backgroundMark x1="46065" y1="96033" x2="45681" y2="96108"/>
                        <a14:backgroundMark x1="43378" y1="96033" x2="43570" y2="96108"/>
                      </a14:backgroundRemoval>
                    </a14:imgEffect>
                  </a14:imgLayer>
                </a14:imgProps>
              </a:ext>
              <a:ext uri="{28A0092B-C50C-407E-A947-70E740481C1C}">
                <a14:useLocalDpi xmlns:a14="http://schemas.microsoft.com/office/drawing/2010/main"/>
              </a:ext>
            </a:extLst>
          </a:blip>
          <a:stretch>
            <a:fillRect/>
          </a:stretch>
        </p:blipFill>
        <p:spPr>
          <a:xfrm>
            <a:off x="533400" y="0"/>
            <a:ext cx="2674415" cy="6858000"/>
          </a:xfrm>
          <a:prstGeom prst="rect">
            <a:avLst/>
          </a:prstGeom>
        </p:spPr>
      </p:pic>
    </p:spTree>
    <p:extLst>
      <p:ext uri="{BB962C8B-B14F-4D97-AF65-F5344CB8AC3E}">
        <p14:creationId xmlns:p14="http://schemas.microsoft.com/office/powerpoint/2010/main" val="12739249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367" y="0"/>
            <a:ext cx="4116433" cy="1782762"/>
          </a:xfrm>
        </p:spPr>
        <p:txBody>
          <a:bodyPr>
            <a:normAutofit/>
          </a:bodyPr>
          <a:lstStyle/>
          <a:p>
            <a:pPr marL="0" indent="0"/>
            <a:r>
              <a:rPr lang="en-US" spc="100" dirty="0">
                <a:latin typeface="Acta Display Medium"/>
                <a:cs typeface="Acta Display Medium"/>
              </a:rPr>
              <a:t>Classic Suiting</a:t>
            </a:r>
            <a:endParaRPr lang="en-US" dirty="0">
              <a:latin typeface="Acta Display Medium"/>
              <a:cs typeface="Acta Display Medium"/>
            </a:endParaRPr>
          </a:p>
        </p:txBody>
      </p:sp>
      <p:sp>
        <p:nvSpPr>
          <p:cNvPr id="3" name="Content Placeholder 2"/>
          <p:cNvSpPr>
            <a:spLocks noGrp="1"/>
          </p:cNvSpPr>
          <p:nvPr>
            <p:ph idx="1"/>
          </p:nvPr>
        </p:nvSpPr>
        <p:spPr>
          <a:xfrm>
            <a:off x="4570366" y="2260600"/>
            <a:ext cx="4116433" cy="3865563"/>
          </a:xfrm>
        </p:spPr>
        <p:txBody>
          <a:bodyPr>
            <a:normAutofit/>
          </a:bodyPr>
          <a:lstStyle/>
          <a:p>
            <a:pPr marL="0" indent="0">
              <a:lnSpc>
                <a:spcPct val="150000"/>
              </a:lnSpc>
              <a:buNone/>
            </a:pPr>
            <a:r>
              <a:rPr lang="en-US" sz="1800" spc="100" dirty="0" smtClean="0">
                <a:latin typeface="HelveticaNeueLT Std"/>
                <a:cs typeface="HelveticaNeueLT Std"/>
              </a:rPr>
              <a:t>BUILDING YOUR WARDROBE</a:t>
            </a:r>
          </a:p>
          <a:p>
            <a:pPr marL="0" indent="0">
              <a:lnSpc>
                <a:spcPct val="150000"/>
              </a:lnSpc>
              <a:buFont typeface="Arial"/>
              <a:buChar char="•"/>
            </a:pPr>
            <a:r>
              <a:rPr lang="en-US" sz="1800" spc="100" dirty="0" smtClean="0">
                <a:latin typeface="HelveticaNeueLT Std"/>
                <a:cs typeface="HelveticaNeueLT Std"/>
              </a:rPr>
              <a:t>  Navy Blue Suit </a:t>
            </a:r>
          </a:p>
          <a:p>
            <a:pPr marL="0" indent="0">
              <a:lnSpc>
                <a:spcPct val="150000"/>
              </a:lnSpc>
              <a:buFont typeface="Arial"/>
              <a:buChar char="•"/>
            </a:pPr>
            <a:r>
              <a:rPr lang="en-US" sz="1800" spc="100" dirty="0" smtClean="0">
                <a:latin typeface="HelveticaNeueLT Std"/>
                <a:cs typeface="HelveticaNeueLT Std"/>
              </a:rPr>
              <a:t>  Grey Suit</a:t>
            </a:r>
          </a:p>
          <a:p>
            <a:pPr marL="0" indent="0">
              <a:lnSpc>
                <a:spcPct val="150000"/>
              </a:lnSpc>
              <a:buFont typeface="Arial"/>
              <a:buChar char="•"/>
            </a:pPr>
            <a:r>
              <a:rPr lang="en-US" sz="1800" spc="100" dirty="0" smtClean="0">
                <a:latin typeface="HelveticaNeueLT Std"/>
                <a:cs typeface="HelveticaNeueLT Std"/>
              </a:rPr>
              <a:t>  Navy Pinstripe Suit</a:t>
            </a:r>
          </a:p>
          <a:p>
            <a:pPr marL="0" indent="0">
              <a:buFont typeface="Arial"/>
              <a:buChar char="•"/>
            </a:pPr>
            <a:endParaRPr lang="en-US" sz="1800" spc="100" dirty="0">
              <a:latin typeface="HelveticaNeueLT Std"/>
              <a:cs typeface="HelveticaNeueLT Std"/>
            </a:endParaRPr>
          </a:p>
        </p:txBody>
      </p:sp>
      <p:pic>
        <p:nvPicPr>
          <p:cNvPr id="6" name="Picture 5" descr="Milano.tif"/>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96746" l="10000" r="90000">
                        <a14:foregroundMark x1="48966" y1="4512" x2="48966" y2="4512"/>
                        <a14:foregroundMark x1="58103" y1="6287" x2="58103" y2="6287"/>
                        <a14:foregroundMark x1="20000" y1="42234" x2="20000" y2="42234"/>
                        <a14:foregroundMark x1="22414" y1="48077" x2="22414" y2="48077"/>
                        <a14:foregroundMark x1="49138" y1="7618" x2="49138" y2="7618"/>
                        <a14:backgroundMark x1="20345" y1="44970" x2="21379" y2="46228"/>
                        <a14:backgroundMark x1="28966" y1="25518" x2="28966" y2="25518"/>
                        <a14:backgroundMark x1="24828" y1="36317" x2="24828" y2="36317"/>
                        <a14:backgroundMark x1="23966" y1="39645" x2="23966" y2="39645"/>
                        <a14:backgroundMark x1="23793" y1="40754" x2="23793" y2="40754"/>
                      </a14:backgroundRemoval>
                    </a14:imgEffect>
                  </a14:imgLayer>
                </a14:imgProps>
              </a:ext>
              <a:ext uri="{28A0092B-C50C-407E-A947-70E740481C1C}">
                <a14:useLocalDpi xmlns:a14="http://schemas.microsoft.com/office/drawing/2010/main"/>
              </a:ext>
            </a:extLst>
          </a:blip>
          <a:srcRect t="-1074" b="-1"/>
          <a:stretch/>
        </p:blipFill>
        <p:spPr>
          <a:xfrm>
            <a:off x="344701" y="-75819"/>
            <a:ext cx="3084299" cy="7132746"/>
          </a:xfrm>
          <a:prstGeom prst="rect">
            <a:avLst/>
          </a:prstGeom>
        </p:spPr>
      </p:pic>
    </p:spTree>
    <p:extLst>
      <p:ext uri="{BB962C8B-B14F-4D97-AF65-F5344CB8AC3E}">
        <p14:creationId xmlns:p14="http://schemas.microsoft.com/office/powerpoint/2010/main" val="29745362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367" y="0"/>
            <a:ext cx="4116433" cy="1782762"/>
          </a:xfrm>
        </p:spPr>
        <p:txBody>
          <a:bodyPr>
            <a:normAutofit/>
          </a:bodyPr>
          <a:lstStyle/>
          <a:p>
            <a:pPr marL="0" indent="0"/>
            <a:r>
              <a:rPr lang="en-US" spc="100" dirty="0">
                <a:latin typeface="Acta Display Medium"/>
                <a:cs typeface="Acta Display Medium"/>
              </a:rPr>
              <a:t>Classic Suiting</a:t>
            </a:r>
            <a:endParaRPr lang="en-US" dirty="0">
              <a:latin typeface="Acta Display Medium"/>
              <a:cs typeface="Acta Display Medium"/>
            </a:endParaRPr>
          </a:p>
        </p:txBody>
      </p:sp>
      <p:sp>
        <p:nvSpPr>
          <p:cNvPr id="3" name="Content Placeholder 2"/>
          <p:cNvSpPr>
            <a:spLocks noGrp="1"/>
          </p:cNvSpPr>
          <p:nvPr>
            <p:ph idx="1"/>
          </p:nvPr>
        </p:nvSpPr>
        <p:spPr>
          <a:xfrm>
            <a:off x="4570366" y="2260600"/>
            <a:ext cx="4116433" cy="3865563"/>
          </a:xfrm>
        </p:spPr>
        <p:txBody>
          <a:bodyPr>
            <a:normAutofit/>
          </a:bodyPr>
          <a:lstStyle/>
          <a:p>
            <a:pPr marL="0" indent="0">
              <a:lnSpc>
                <a:spcPct val="150000"/>
              </a:lnSpc>
              <a:buNone/>
            </a:pPr>
            <a:r>
              <a:rPr lang="en-US" sz="1800" spc="100" dirty="0" smtClean="0">
                <a:latin typeface="HelveticaNeueLT Std"/>
                <a:cs typeface="HelveticaNeueLT Std"/>
              </a:rPr>
              <a:t>BUILDING YOUR WARDROBE</a:t>
            </a:r>
          </a:p>
          <a:p>
            <a:pPr marL="0" indent="0">
              <a:lnSpc>
                <a:spcPct val="150000"/>
              </a:lnSpc>
              <a:buFont typeface="Arial"/>
              <a:buChar char="•"/>
            </a:pPr>
            <a:r>
              <a:rPr lang="en-US" sz="1800" spc="100" dirty="0" smtClean="0">
                <a:latin typeface="HelveticaNeueLT Std"/>
                <a:cs typeface="HelveticaNeueLT Std"/>
              </a:rPr>
              <a:t>  Navy Blue Suit </a:t>
            </a:r>
          </a:p>
          <a:p>
            <a:pPr marL="0" indent="0">
              <a:lnSpc>
                <a:spcPct val="150000"/>
              </a:lnSpc>
              <a:buFont typeface="Arial"/>
              <a:buChar char="•"/>
            </a:pPr>
            <a:r>
              <a:rPr lang="en-US" sz="1800" spc="100" dirty="0" smtClean="0">
                <a:latin typeface="HelveticaNeueLT Std"/>
                <a:cs typeface="HelveticaNeueLT Std"/>
              </a:rPr>
              <a:t>  Grey Suit</a:t>
            </a:r>
          </a:p>
          <a:p>
            <a:pPr marL="0" indent="0">
              <a:lnSpc>
                <a:spcPct val="150000"/>
              </a:lnSpc>
              <a:buFont typeface="Arial"/>
              <a:buChar char="•"/>
            </a:pPr>
            <a:r>
              <a:rPr lang="en-US" sz="1800" spc="100" dirty="0" smtClean="0">
                <a:latin typeface="HelveticaNeueLT Std"/>
                <a:cs typeface="HelveticaNeueLT Std"/>
              </a:rPr>
              <a:t>  Navy Pinstripe Suit</a:t>
            </a:r>
          </a:p>
          <a:p>
            <a:pPr marL="0" indent="0">
              <a:lnSpc>
                <a:spcPct val="150000"/>
              </a:lnSpc>
              <a:buFont typeface="Arial"/>
              <a:buChar char="•"/>
            </a:pPr>
            <a:r>
              <a:rPr lang="en-US" sz="1800" spc="100" dirty="0" smtClean="0">
                <a:latin typeface="HelveticaNeueLT Std"/>
                <a:cs typeface="HelveticaNeueLT Std"/>
              </a:rPr>
              <a:t>  Grey Pinstripe Suit</a:t>
            </a:r>
          </a:p>
          <a:p>
            <a:pPr marL="0" indent="0">
              <a:buFont typeface="Arial"/>
              <a:buChar char="•"/>
            </a:pPr>
            <a:endParaRPr lang="en-US" sz="1800" spc="100" dirty="0">
              <a:latin typeface="HelveticaNeueLT Std"/>
              <a:cs typeface="HelveticaNeueLT Std"/>
            </a:endParaRPr>
          </a:p>
        </p:txBody>
      </p:sp>
      <p:pic>
        <p:nvPicPr>
          <p:cNvPr id="4" name="Picture 3" descr="Regent.tif"/>
          <p:cNvPicPr>
            <a:picLocks noChangeAspect="1"/>
          </p:cNvPicPr>
          <p:nvPr/>
        </p:nvPicPr>
        <p:blipFill>
          <a:blip r:embed="rId2" cstate="screen">
            <a:extLst>
              <a:ext uri="{BEBA8EAE-BF5A-486C-A8C5-ECC9F3942E4B}">
                <a14:imgProps xmlns:a14="http://schemas.microsoft.com/office/drawing/2010/main">
                  <a14:imgLayer r:embed="rId3">
                    <a14:imgEffect>
                      <a14:backgroundRemoval t="0" b="97623" l="6881" r="89602">
                        <a14:foregroundMark x1="23700" y1="24591" x2="23700" y2="24591"/>
                        <a14:backgroundMark x1="23394" y1="26449" x2="23394" y2="26449"/>
                        <a14:backgroundMark x1="64220" y1="26077" x2="64220" y2="26077"/>
                      </a14:backgroundRemoval>
                    </a14:imgEffect>
                  </a14:imgLayer>
                </a14:imgProps>
              </a:ext>
              <a:ext uri="{28A0092B-C50C-407E-A947-70E740481C1C}">
                <a14:useLocalDpi xmlns:a14="http://schemas.microsoft.com/office/drawing/2010/main"/>
              </a:ext>
            </a:extLst>
          </a:blip>
          <a:stretch>
            <a:fillRect/>
          </a:stretch>
        </p:blipFill>
        <p:spPr>
          <a:xfrm>
            <a:off x="414412" y="0"/>
            <a:ext cx="3395588" cy="6988474"/>
          </a:xfrm>
          <a:prstGeom prst="rect">
            <a:avLst/>
          </a:prstGeom>
        </p:spPr>
      </p:pic>
    </p:spTree>
    <p:extLst>
      <p:ext uri="{BB962C8B-B14F-4D97-AF65-F5344CB8AC3E}">
        <p14:creationId xmlns:p14="http://schemas.microsoft.com/office/powerpoint/2010/main" val="40373067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367" y="0"/>
            <a:ext cx="4116433" cy="1782762"/>
          </a:xfrm>
        </p:spPr>
        <p:txBody>
          <a:bodyPr>
            <a:normAutofit/>
          </a:bodyPr>
          <a:lstStyle/>
          <a:p>
            <a:pPr marL="0" indent="0"/>
            <a:r>
              <a:rPr lang="en-US" spc="100" dirty="0" smtClean="0">
                <a:latin typeface="Acta Display Medium"/>
                <a:cs typeface="Acta Display Medium"/>
              </a:rPr>
              <a:t>Classic Suiting</a:t>
            </a:r>
            <a:endParaRPr lang="en-US" dirty="0">
              <a:latin typeface="Acta Display Medium"/>
              <a:cs typeface="Acta Display Medium"/>
            </a:endParaRPr>
          </a:p>
        </p:txBody>
      </p:sp>
      <p:sp>
        <p:nvSpPr>
          <p:cNvPr id="3" name="Content Placeholder 2"/>
          <p:cNvSpPr>
            <a:spLocks noGrp="1"/>
          </p:cNvSpPr>
          <p:nvPr>
            <p:ph idx="1"/>
          </p:nvPr>
        </p:nvSpPr>
        <p:spPr>
          <a:xfrm>
            <a:off x="3810000" y="2260600"/>
            <a:ext cx="4876801" cy="3865563"/>
          </a:xfrm>
        </p:spPr>
        <p:txBody>
          <a:bodyPr>
            <a:normAutofit/>
          </a:bodyPr>
          <a:lstStyle/>
          <a:p>
            <a:pPr marL="0" indent="0">
              <a:lnSpc>
                <a:spcPct val="150000"/>
              </a:lnSpc>
              <a:buNone/>
            </a:pPr>
            <a:r>
              <a:rPr lang="en-US" sz="1800" spc="100" dirty="0" smtClean="0">
                <a:latin typeface="HelveticaNeueLT Std"/>
                <a:cs typeface="HelveticaNeueLT Std"/>
              </a:rPr>
              <a:t>SIZING</a:t>
            </a:r>
          </a:p>
          <a:p>
            <a:pPr marL="0" indent="0">
              <a:lnSpc>
                <a:spcPct val="150000"/>
              </a:lnSpc>
            </a:pPr>
            <a:r>
              <a:rPr lang="en-US" sz="1800" spc="100" dirty="0" smtClean="0">
                <a:latin typeface="HelveticaNeueLT Std"/>
                <a:cs typeface="HelveticaNeueLT Std"/>
              </a:rPr>
              <a:t> Short, Regular, Long &amp; Xlong</a:t>
            </a:r>
          </a:p>
          <a:p>
            <a:pPr marL="0" indent="0">
              <a:lnSpc>
                <a:spcPct val="150000"/>
              </a:lnSpc>
              <a:buNone/>
            </a:pPr>
            <a:r>
              <a:rPr lang="en-US" sz="1800" spc="100" dirty="0" smtClean="0">
                <a:latin typeface="HelveticaNeueLT Std"/>
                <a:cs typeface="HelveticaNeueLT Std"/>
              </a:rPr>
              <a:t>FITS</a:t>
            </a:r>
          </a:p>
          <a:p>
            <a:pPr marL="0" indent="0">
              <a:lnSpc>
                <a:spcPct val="150000"/>
              </a:lnSpc>
            </a:pPr>
            <a:r>
              <a:rPr lang="en-US" sz="1800" spc="100" dirty="0" smtClean="0">
                <a:latin typeface="HelveticaNeueLT Std"/>
                <a:cs typeface="HelveticaNeueLT Std"/>
              </a:rPr>
              <a:t> Madison, Regent, Fitzgerald, Milano</a:t>
            </a:r>
          </a:p>
          <a:p>
            <a:pPr marL="0" indent="0">
              <a:lnSpc>
                <a:spcPct val="150000"/>
              </a:lnSpc>
            </a:pPr>
            <a:r>
              <a:rPr lang="en-US" sz="1800" spc="100" dirty="0">
                <a:latin typeface="HelveticaNeueLT Std"/>
                <a:cs typeface="HelveticaNeueLT Std"/>
              </a:rPr>
              <a:t> </a:t>
            </a:r>
            <a:r>
              <a:rPr lang="en-US" sz="1800" spc="100" dirty="0" err="1" smtClean="0">
                <a:latin typeface="HelveticaNeueLT Std"/>
                <a:cs typeface="HelveticaNeueLT Std"/>
              </a:rPr>
              <a:t>RedFleece</a:t>
            </a:r>
            <a:endParaRPr lang="en-US" sz="1800" spc="100" dirty="0">
              <a:latin typeface="HelveticaNeueLT Std"/>
              <a:cs typeface="HelveticaNeueLT Std"/>
            </a:endParaRPr>
          </a:p>
        </p:txBody>
      </p:sp>
      <p:pic>
        <p:nvPicPr>
          <p:cNvPr id="4" name="Picture 3" descr="Regent.tif"/>
          <p:cNvPicPr>
            <a:picLocks noChangeAspect="1"/>
          </p:cNvPicPr>
          <p:nvPr/>
        </p:nvPicPr>
        <p:blipFill>
          <a:blip r:embed="rId2" cstate="screen">
            <a:extLst>
              <a:ext uri="{BEBA8EAE-BF5A-486C-A8C5-ECC9F3942E4B}">
                <a14:imgProps xmlns:a14="http://schemas.microsoft.com/office/drawing/2010/main">
                  <a14:imgLayer r:embed="rId3">
                    <a14:imgEffect>
                      <a14:backgroundRemoval t="0" b="97623" l="6881" r="89602">
                        <a14:foregroundMark x1="23700" y1="24591" x2="23700" y2="24591"/>
                        <a14:backgroundMark x1="23394" y1="26449" x2="23394" y2="26449"/>
                        <a14:backgroundMark x1="64220" y1="26077" x2="64220" y2="26077"/>
                      </a14:backgroundRemoval>
                    </a14:imgEffect>
                  </a14:imgLayer>
                </a14:imgProps>
              </a:ext>
              <a:ext uri="{28A0092B-C50C-407E-A947-70E740481C1C}">
                <a14:useLocalDpi xmlns:a14="http://schemas.microsoft.com/office/drawing/2010/main"/>
              </a:ext>
            </a:extLst>
          </a:blip>
          <a:stretch>
            <a:fillRect/>
          </a:stretch>
        </p:blipFill>
        <p:spPr>
          <a:xfrm>
            <a:off x="414412" y="0"/>
            <a:ext cx="3395588" cy="6988474"/>
          </a:xfrm>
          <a:prstGeom prst="rect">
            <a:avLst/>
          </a:prstGeom>
        </p:spPr>
      </p:pic>
    </p:spTree>
    <p:extLst>
      <p:ext uri="{BB962C8B-B14F-4D97-AF65-F5344CB8AC3E}">
        <p14:creationId xmlns:p14="http://schemas.microsoft.com/office/powerpoint/2010/main" val="3705399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61629"/>
          </a:xfrm>
        </p:spPr>
        <p:txBody>
          <a:bodyPr>
            <a:normAutofit/>
          </a:bodyPr>
          <a:lstStyle/>
          <a:p>
            <a:pPr marL="0" indent="0"/>
            <a:r>
              <a:rPr lang="en-US" sz="6600" spc="100" dirty="0" smtClean="0">
                <a:effectLst>
                  <a:outerShdw blurRad="38100" dist="38100" dir="2700000" algn="tl">
                    <a:srgbClr val="000000">
                      <a:alpha val="43137"/>
                    </a:srgbClr>
                  </a:outerShdw>
                </a:effectLst>
                <a:latin typeface="Acta Display Medium"/>
                <a:cs typeface="Acta Display Medium"/>
              </a:rPr>
              <a:t>The Dress Shirt</a:t>
            </a:r>
            <a:endParaRPr lang="en-US" sz="6600" spc="100" dirty="0">
              <a:effectLst>
                <a:outerShdw blurRad="38100" dist="38100" dir="2700000" algn="tl">
                  <a:srgbClr val="000000">
                    <a:alpha val="43137"/>
                  </a:srgbClr>
                </a:outerShdw>
              </a:effectLst>
              <a:latin typeface="Acta Display Medium"/>
              <a:cs typeface="Acta Display Medium"/>
            </a:endParaRPr>
          </a:p>
        </p:txBody>
      </p:sp>
    </p:spTree>
    <p:extLst>
      <p:ext uri="{BB962C8B-B14F-4D97-AF65-F5344CB8AC3E}">
        <p14:creationId xmlns:p14="http://schemas.microsoft.com/office/powerpoint/2010/main" val="15364729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467" y="0"/>
            <a:ext cx="8170333" cy="1591733"/>
          </a:xfrm>
        </p:spPr>
        <p:txBody>
          <a:bodyPr>
            <a:normAutofit/>
          </a:bodyPr>
          <a:lstStyle/>
          <a:p>
            <a:pPr marL="0" indent="0"/>
            <a:r>
              <a:rPr lang="en-US" spc="100" dirty="0" smtClean="0">
                <a:latin typeface="Acta Display Book"/>
                <a:cs typeface="Acta Display Book"/>
              </a:rPr>
              <a:t>The Dress Shirt</a:t>
            </a:r>
            <a:endParaRPr lang="en-US" spc="100" dirty="0">
              <a:latin typeface="Acta Display Book"/>
              <a:cs typeface="Acta Display Book"/>
            </a:endParaRPr>
          </a:p>
        </p:txBody>
      </p:sp>
      <p:sp>
        <p:nvSpPr>
          <p:cNvPr id="3" name="Content Placeholder 2"/>
          <p:cNvSpPr>
            <a:spLocks noGrp="1"/>
          </p:cNvSpPr>
          <p:nvPr>
            <p:ph idx="1"/>
          </p:nvPr>
        </p:nvSpPr>
        <p:spPr>
          <a:xfrm>
            <a:off x="4461934" y="1412384"/>
            <a:ext cx="4470400" cy="4713779"/>
          </a:xfrm>
        </p:spPr>
        <p:txBody>
          <a:bodyPr anchor="ctr" anchorCtr="1">
            <a:normAutofit/>
          </a:bodyPr>
          <a:lstStyle/>
          <a:p>
            <a:pPr marL="0" lvl="1" indent="0">
              <a:lnSpc>
                <a:spcPct val="90000"/>
              </a:lnSpc>
              <a:buNone/>
            </a:pPr>
            <a:r>
              <a:rPr lang="en-US" spc="100" dirty="0" smtClean="0">
                <a:solidFill>
                  <a:srgbClr val="FFFFFF"/>
                </a:solidFill>
                <a:latin typeface="HelveticaNeueLT Std"/>
                <a:cs typeface="HelveticaNeueLT Std"/>
              </a:rPr>
              <a:t>Forward Point Collar</a:t>
            </a:r>
            <a:endParaRPr lang="en-US" spc="100" dirty="0">
              <a:solidFill>
                <a:srgbClr val="FFFFFF"/>
              </a:solidFill>
              <a:latin typeface="HelveticaNeueLT Std"/>
              <a:cs typeface="HelveticaNeueLT Std"/>
            </a:endParaRPr>
          </a:p>
        </p:txBody>
      </p:sp>
      <p:pic>
        <p:nvPicPr>
          <p:cNvPr id="4" name="Picture 3" descr="ME00263_LIGHT-BLUE.png"/>
          <p:cNvPicPr>
            <a:picLocks noChangeAspect="1"/>
          </p:cNvPicPr>
          <p:nvPr/>
        </p:nvPicPr>
        <p:blipFill>
          <a:blip r:embed="rId2" cstate="screen">
            <a:extLst>
              <a:ext uri="{BEBA8EAE-BF5A-486C-A8C5-ECC9F3942E4B}">
                <a14:imgProps xmlns:a14="http://schemas.microsoft.com/office/drawing/2010/main">
                  <a14:imgLayer r:embed="rId3">
                    <a14:imgEffect>
                      <a14:backgroundRemoval t="1125" b="99167" l="4348" r="98635">
                        <a14:foregroundMark x1="89481" y1="73179" x2="89481" y2="73179"/>
                        <a14:foregroundMark x1="89481" y1="95145" x2="89481" y2="95145"/>
                        <a14:foregroundMark x1="89481" y1="91561" x2="89481" y2="91561"/>
                        <a14:foregroundMark x1="90463" y1="93526" x2="90463" y2="93526"/>
                        <a14:foregroundMark x1="42496" y1="3237" x2="42496" y2="3237"/>
                        <a14:foregroundMark x1="57223" y1="3237" x2="43759" y2="3237"/>
                        <a14:foregroundMark x1="57924" y1="3006" x2="60028" y2="3006"/>
                        <a14:foregroundMark x1="68583" y1="10405" x2="68583" y2="10405"/>
                        <a14:foregroundMark x1="66900" y1="8671" x2="66900" y2="8671"/>
                        <a14:foregroundMark x1="64095" y1="4046" x2="64095" y2="4046"/>
                        <a14:foregroundMark x1="75736" y1="12486" x2="75736" y2="12486"/>
                        <a14:foregroundMark x1="85414" y1="14798" x2="85414" y2="14798"/>
                        <a14:foregroundMark x1="89481" y1="15838" x2="89481" y2="15838"/>
                        <a14:foregroundMark x1="82468" y1="14104" x2="82468" y2="14104"/>
                        <a14:foregroundMark x1="30996" y1="11214" x2="30996" y2="11214"/>
                        <a14:foregroundMark x1="22160" y1="13410" x2="29874" y2="11445"/>
                        <a14:foregroundMark x1="21459" y1="13526" x2="10519" y2="16994"/>
                        <a14:foregroundMark x1="35203" y1="6590" x2="35624" y2="5318"/>
                        <a14:foregroundMark x1="34081" y1="8092" x2="34642" y2="6705"/>
                        <a14:foregroundMark x1="45442" y1="2428" x2="44180" y2="2428"/>
                        <a14:foregroundMark x1="40954" y1="2659" x2="39972" y2="2890"/>
                        <a14:foregroundMark x1="38990" y1="3006" x2="37447" y2="3699"/>
                        <a14:foregroundMark x1="66900" y1="8208" x2="67181" y2="7977"/>
                        <a14:foregroundMark x1="68303" y1="9827" x2="68303" y2="9827"/>
                        <a14:foregroundMark x1="48107" y1="2428" x2="48107" y2="2428"/>
                        <a14:foregroundMark x1="49369" y1="2428" x2="49369" y2="2428"/>
                        <a14:foregroundMark x1="53015" y1="2428" x2="53015" y2="2428"/>
                        <a14:foregroundMark x1="57363" y1="2543" x2="57363" y2="2543"/>
                        <a14:foregroundMark x1="53857" y1="2428" x2="54418" y2="2543"/>
                        <a14:foregroundMark x1="90323" y1="24393" x2="90323" y2="24393"/>
                        <a14:foregroundMark x1="90323" y1="21272" x2="90182" y2="20462"/>
                        <a14:foregroundMark x1="89902" y1="18613" x2="89902" y2="16994"/>
                        <a14:foregroundMark x1="9958" y1="89133" x2="10098" y2="89133"/>
                        <a14:foregroundMark x1="10098" y1="59191" x2="10098" y2="59191"/>
                        <a14:foregroundMark x1="10098" y1="57803" x2="10098" y2="57803"/>
                        <a14:foregroundMark x1="9958" y1="44624" x2="10379" y2="56994"/>
                        <a14:foregroundMark x1="10238" y1="35145" x2="10238" y2="43931"/>
                        <a14:foregroundMark x1="10238" y1="26821" x2="10519" y2="34451"/>
                        <a14:backgroundMark x1="41094" y1="1618" x2="41094" y2="1618"/>
                      </a14:backgroundRemoval>
                    </a14:imgEffect>
                  </a14:imgLayer>
                </a14:imgProps>
              </a:ext>
              <a:ext uri="{28A0092B-C50C-407E-A947-70E740481C1C}">
                <a14:useLocalDpi xmlns:a14="http://schemas.microsoft.com/office/drawing/2010/main"/>
              </a:ext>
            </a:extLst>
          </a:blip>
          <a:stretch>
            <a:fillRect/>
          </a:stretch>
        </p:blipFill>
        <p:spPr>
          <a:xfrm>
            <a:off x="113618" y="1188626"/>
            <a:ext cx="4348316" cy="5276015"/>
          </a:xfrm>
          <a:prstGeom prst="rect">
            <a:avLst/>
          </a:prstGeom>
        </p:spPr>
      </p:pic>
    </p:spTree>
    <p:extLst>
      <p:ext uri="{BB962C8B-B14F-4D97-AF65-F5344CB8AC3E}">
        <p14:creationId xmlns:p14="http://schemas.microsoft.com/office/powerpoint/2010/main" val="1348340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467" y="0"/>
            <a:ext cx="8170333" cy="1591733"/>
          </a:xfrm>
        </p:spPr>
        <p:txBody>
          <a:bodyPr>
            <a:normAutofit/>
          </a:bodyPr>
          <a:lstStyle/>
          <a:p>
            <a:pPr marL="0" indent="0"/>
            <a:r>
              <a:rPr lang="en-US" spc="100" dirty="0">
                <a:latin typeface="Acta Display Book"/>
                <a:cs typeface="Acta Display Book"/>
              </a:rPr>
              <a:t>The Dress Shirt</a:t>
            </a:r>
            <a:endParaRPr lang="en-US" dirty="0">
              <a:latin typeface="Acta Display Book"/>
              <a:cs typeface="Acta Display Book"/>
            </a:endParaRPr>
          </a:p>
        </p:txBody>
      </p:sp>
      <p:sp>
        <p:nvSpPr>
          <p:cNvPr id="3" name="Content Placeholder 2"/>
          <p:cNvSpPr>
            <a:spLocks noGrp="1"/>
          </p:cNvSpPr>
          <p:nvPr>
            <p:ph idx="1"/>
          </p:nvPr>
        </p:nvSpPr>
        <p:spPr>
          <a:xfrm>
            <a:off x="4461934" y="1489024"/>
            <a:ext cx="4470400" cy="4784587"/>
          </a:xfrm>
        </p:spPr>
        <p:txBody>
          <a:bodyPr anchor="ctr" anchorCtr="1">
            <a:normAutofit/>
          </a:bodyPr>
          <a:lstStyle/>
          <a:p>
            <a:pPr marL="0" lvl="1" indent="0">
              <a:lnSpc>
                <a:spcPct val="90000"/>
              </a:lnSpc>
              <a:buNone/>
            </a:pPr>
            <a:r>
              <a:rPr lang="en-US" spc="100" dirty="0" err="1" smtClean="0">
                <a:solidFill>
                  <a:srgbClr val="FFFFFF"/>
                </a:solidFill>
                <a:latin typeface="HelveticaNeueLT Std"/>
                <a:cs typeface="HelveticaNeueLT Std"/>
              </a:rPr>
              <a:t>Ainsley</a:t>
            </a:r>
            <a:r>
              <a:rPr lang="en-US" spc="100" dirty="0" smtClean="0">
                <a:solidFill>
                  <a:srgbClr val="FFFFFF"/>
                </a:solidFill>
                <a:latin typeface="HelveticaNeueLT Std"/>
                <a:cs typeface="HelveticaNeueLT Std"/>
              </a:rPr>
              <a:t> Spread Collar</a:t>
            </a:r>
          </a:p>
        </p:txBody>
      </p:sp>
      <p:pic>
        <p:nvPicPr>
          <p:cNvPr id="6" name="Content Placeholder 7" descr="116Q_BLUE.jpg"/>
          <p:cNvPicPr>
            <a:picLocks noGrp="1" noChangeAspect="1"/>
          </p:cNvPicPr>
          <p:nvPr/>
        </p:nvPicPr>
        <p:blipFill>
          <a:blip r:embed="rId2" cstate="screen">
            <a:extLst>
              <a:ext uri="{BEBA8EAE-BF5A-486C-A8C5-ECC9F3942E4B}">
                <a14:imgProps xmlns:a14="http://schemas.microsoft.com/office/drawing/2010/main">
                  <a14:imgLayer r:embed="rId3">
                    <a14:imgEffect>
                      <a14:backgroundRemoval t="2847" b="99725" l="2230" r="98105">
                        <a14:foregroundMark x1="48272" y1="16988" x2="48272" y2="16988"/>
                        <a14:foregroundMark x1="46611" y1="14531" x2="46611" y2="14531"/>
                        <a14:foregroundMark x1="44675" y1="13272" x2="50207" y2="13043"/>
                        <a14:backgroundMark x1="50279" y1="14233" x2="50279" y2="14233"/>
                      </a14:backgroundRemoval>
                    </a14:imgEffect>
                  </a14:imgLayer>
                </a14:imgProps>
              </a:ext>
              <a:ext uri="{28A0092B-C50C-407E-A947-70E740481C1C}">
                <a14:useLocalDpi xmlns:a14="http://schemas.microsoft.com/office/drawing/2010/main"/>
              </a:ext>
            </a:extLst>
          </a:blip>
          <a:srcRect l="-3371" r="-3371"/>
          <a:stretch>
            <a:fillRect/>
          </a:stretch>
        </p:blipFill>
        <p:spPr>
          <a:xfrm>
            <a:off x="2787" y="1219200"/>
            <a:ext cx="4693699" cy="5338497"/>
          </a:xfrm>
          <a:prstGeom prst="rect">
            <a:avLst/>
          </a:prstGeom>
        </p:spPr>
      </p:pic>
    </p:spTree>
    <p:extLst>
      <p:ext uri="{BB962C8B-B14F-4D97-AF65-F5344CB8AC3E}">
        <p14:creationId xmlns:p14="http://schemas.microsoft.com/office/powerpoint/2010/main" val="39486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467" y="0"/>
            <a:ext cx="8170333" cy="1591733"/>
          </a:xfrm>
        </p:spPr>
        <p:txBody>
          <a:bodyPr>
            <a:normAutofit/>
          </a:bodyPr>
          <a:lstStyle/>
          <a:p>
            <a:pPr marL="0" indent="0"/>
            <a:r>
              <a:rPr lang="en-US" spc="100" dirty="0">
                <a:latin typeface="Acta Display Book"/>
                <a:cs typeface="Acta Display Book"/>
              </a:rPr>
              <a:t>The Dress Shirt</a:t>
            </a:r>
            <a:endParaRPr lang="en-US" dirty="0">
              <a:latin typeface="Acta Display Book"/>
              <a:cs typeface="Acta Display Book"/>
            </a:endParaRPr>
          </a:p>
        </p:txBody>
      </p:sp>
      <p:sp>
        <p:nvSpPr>
          <p:cNvPr id="3" name="Content Placeholder 2"/>
          <p:cNvSpPr>
            <a:spLocks noGrp="1"/>
          </p:cNvSpPr>
          <p:nvPr>
            <p:ph idx="1"/>
          </p:nvPr>
        </p:nvSpPr>
        <p:spPr>
          <a:xfrm>
            <a:off x="4461934" y="1591734"/>
            <a:ext cx="4470400" cy="4534430"/>
          </a:xfrm>
        </p:spPr>
        <p:txBody>
          <a:bodyPr anchor="ctr" anchorCtr="1">
            <a:normAutofit/>
          </a:bodyPr>
          <a:lstStyle/>
          <a:p>
            <a:pPr marL="0" lvl="1" indent="0">
              <a:lnSpc>
                <a:spcPct val="90000"/>
              </a:lnSpc>
              <a:buNone/>
            </a:pPr>
            <a:r>
              <a:rPr lang="en-US" dirty="0" smtClean="0">
                <a:solidFill>
                  <a:srgbClr val="FFFFFF"/>
                </a:solidFill>
                <a:latin typeface="HelveticaNeueLT Std"/>
                <a:cs typeface="HelveticaNeueLT Std"/>
              </a:rPr>
              <a:t>English </a:t>
            </a:r>
            <a:r>
              <a:rPr lang="en-US" dirty="0">
                <a:solidFill>
                  <a:srgbClr val="FFFFFF"/>
                </a:solidFill>
                <a:latin typeface="HelveticaNeueLT Std"/>
                <a:cs typeface="HelveticaNeueLT Std"/>
              </a:rPr>
              <a:t>Spread Collar</a:t>
            </a:r>
          </a:p>
        </p:txBody>
      </p:sp>
      <p:pic>
        <p:nvPicPr>
          <p:cNvPr id="4" name="Picture 3" descr="2014-08-07-NYT-SHIRTS-06_v1-1_RGB.tif"/>
          <p:cNvPicPr>
            <a:picLocks noChangeAspect="1"/>
          </p:cNvPicPr>
          <p:nvPr/>
        </p:nvPicPr>
        <p:blipFill>
          <a:blip r:embed="rId2">
            <a:extLst>
              <a:ext uri="{BEBA8EAE-BF5A-486C-A8C5-ECC9F3942E4B}">
                <a14:imgProps xmlns:a14="http://schemas.microsoft.com/office/drawing/2010/main">
                  <a14:imgLayer r:embed="rId3">
                    <a14:imgEffect>
                      <a14:backgroundRemoval t="10157" b="91951" l="5363" r="97375">
                        <a14:foregroundMark x1="65876" y1="12150" x2="38498" y2="12054"/>
                        <a14:foregroundMark x1="38244" y1="12054" x2="34716" y2="14009"/>
                      </a14:backgroundRemoval>
                    </a14:imgEffect>
                  </a14:imgLayer>
                </a14:imgProps>
              </a:ext>
              <a:ext uri="{28A0092B-C50C-407E-A947-70E740481C1C}">
                <a14:useLocalDpi xmlns:a14="http://schemas.microsoft.com/office/drawing/2010/main" val="0"/>
              </a:ext>
            </a:extLst>
          </a:blip>
          <a:stretch>
            <a:fillRect/>
          </a:stretch>
        </p:blipFill>
        <p:spPr>
          <a:xfrm>
            <a:off x="181585" y="408282"/>
            <a:ext cx="4553074" cy="6705600"/>
          </a:xfrm>
          <a:prstGeom prst="rect">
            <a:avLst/>
          </a:prstGeom>
        </p:spPr>
      </p:pic>
    </p:spTree>
    <p:extLst>
      <p:ext uri="{BB962C8B-B14F-4D97-AF65-F5344CB8AC3E}">
        <p14:creationId xmlns:p14="http://schemas.microsoft.com/office/powerpoint/2010/main" val="13590006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58800"/>
            <a:ext cx="9144000" cy="1117600"/>
          </a:xfrm>
        </p:spPr>
        <p:txBody>
          <a:bodyPr>
            <a:normAutofit/>
          </a:bodyPr>
          <a:lstStyle/>
          <a:p>
            <a:pPr marL="0" indent="0" algn="ctr"/>
            <a:r>
              <a:rPr lang="en-US" sz="3200" spc="100" dirty="0">
                <a:solidFill>
                  <a:srgbClr val="FFFFFF"/>
                </a:solidFill>
                <a:latin typeface="Acta Display Medium"/>
                <a:cs typeface="Acta Display Medium"/>
              </a:rPr>
              <a:t>QUESTIONS THAT DETERMINE </a:t>
            </a:r>
            <a:r>
              <a:rPr lang="en-US" sz="3200" spc="100" dirty="0" smtClean="0">
                <a:solidFill>
                  <a:srgbClr val="FFFFFF"/>
                </a:solidFill>
                <a:latin typeface="Acta Display Medium"/>
                <a:cs typeface="Acta Display Medium"/>
              </a:rPr>
              <a:t/>
            </a:r>
            <a:br>
              <a:rPr lang="en-US" sz="3200" spc="100" dirty="0" smtClean="0">
                <a:solidFill>
                  <a:srgbClr val="FFFFFF"/>
                </a:solidFill>
                <a:latin typeface="Acta Display Medium"/>
                <a:cs typeface="Acta Display Medium"/>
              </a:rPr>
            </a:br>
            <a:r>
              <a:rPr lang="en-US" sz="3200" spc="100" dirty="0" smtClean="0">
                <a:solidFill>
                  <a:srgbClr val="FFFFFF"/>
                </a:solidFill>
                <a:latin typeface="Acta Display Medium"/>
                <a:cs typeface="Acta Display Medium"/>
              </a:rPr>
              <a:t>YOUR </a:t>
            </a:r>
            <a:r>
              <a:rPr lang="en-US" sz="3200" spc="100" dirty="0">
                <a:solidFill>
                  <a:srgbClr val="FFFFFF"/>
                </a:solidFill>
                <a:latin typeface="Acta Display Medium"/>
                <a:cs typeface="Acta Display Medium"/>
              </a:rPr>
              <a:t>PROFESSIONAL WARDROBE</a:t>
            </a:r>
            <a:endParaRPr lang="en-US" sz="3200" spc="100" dirty="0">
              <a:latin typeface="Acta Display Medium"/>
              <a:cs typeface="Acta Display Medium"/>
            </a:endParaRPr>
          </a:p>
        </p:txBody>
      </p:sp>
      <p:sp>
        <p:nvSpPr>
          <p:cNvPr id="3" name="Content Placeholder 2"/>
          <p:cNvSpPr>
            <a:spLocks noGrp="1"/>
          </p:cNvSpPr>
          <p:nvPr>
            <p:ph idx="4294967295"/>
          </p:nvPr>
        </p:nvSpPr>
        <p:spPr>
          <a:xfrm>
            <a:off x="2378075" y="1660525"/>
            <a:ext cx="6765925" cy="4273550"/>
          </a:xfrm>
        </p:spPr>
        <p:txBody>
          <a:bodyPr anchor="t">
            <a:normAutofit fontScale="62500" lnSpcReduction="20000"/>
          </a:bodyPr>
          <a:lstStyle/>
          <a:p>
            <a:pPr marL="0" indent="-164592">
              <a:lnSpc>
                <a:spcPct val="140000"/>
              </a:lnSpc>
              <a:buNone/>
            </a:pPr>
            <a:endParaRPr lang="en-US" sz="1800" spc="100" dirty="0" smtClean="0">
              <a:solidFill>
                <a:srgbClr val="FFFFFF"/>
              </a:solidFill>
              <a:latin typeface="Helvetica Neue"/>
              <a:cs typeface="Helvetica Neue"/>
            </a:endParaRPr>
          </a:p>
          <a:p>
            <a:pPr marL="0" indent="0">
              <a:lnSpc>
                <a:spcPct val="200000"/>
              </a:lnSpc>
              <a:buNone/>
            </a:pPr>
            <a:r>
              <a:rPr lang="en-US" sz="2300" spc="100" dirty="0" smtClean="0">
                <a:solidFill>
                  <a:srgbClr val="FFFFFF"/>
                </a:solidFill>
                <a:latin typeface="Helvetica Neue"/>
                <a:cs typeface="Helvetica Neue"/>
              </a:rPr>
              <a:t>WHAT BUSINESS FIELD AM I ENTERING?</a:t>
            </a:r>
          </a:p>
          <a:p>
            <a:pPr marL="0" indent="0">
              <a:lnSpc>
                <a:spcPct val="200000"/>
              </a:lnSpc>
              <a:buNone/>
            </a:pPr>
            <a:r>
              <a:rPr lang="en-US" sz="2300" spc="100" dirty="0" smtClean="0">
                <a:solidFill>
                  <a:srgbClr val="FFFFFF"/>
                </a:solidFill>
                <a:latin typeface="Helvetica Neue"/>
                <a:cs typeface="Helvetica Neue"/>
              </a:rPr>
              <a:t>WHAT IS THE COMPANY’S DRESS CODE? </a:t>
            </a:r>
          </a:p>
          <a:p>
            <a:pPr marL="0" indent="0">
              <a:lnSpc>
                <a:spcPct val="200000"/>
              </a:lnSpc>
              <a:buNone/>
            </a:pPr>
            <a:r>
              <a:rPr lang="en-US" sz="2300" spc="100" dirty="0" smtClean="0">
                <a:solidFill>
                  <a:srgbClr val="FFFFFF"/>
                </a:solidFill>
                <a:latin typeface="Helvetica Neue"/>
                <a:cs typeface="Helvetica Neue"/>
              </a:rPr>
              <a:t>WHAT ARE MY DUTIES AND MY CURRENT POSITION?</a:t>
            </a:r>
          </a:p>
          <a:p>
            <a:pPr marL="0" indent="0">
              <a:lnSpc>
                <a:spcPct val="200000"/>
              </a:lnSpc>
              <a:buNone/>
            </a:pPr>
            <a:r>
              <a:rPr lang="en-US" sz="2300" spc="100" dirty="0" smtClean="0">
                <a:solidFill>
                  <a:srgbClr val="FFFFFF"/>
                </a:solidFill>
                <a:latin typeface="Helvetica Neue"/>
                <a:cs typeface="Helvetica Neue"/>
              </a:rPr>
              <a:t>WITH WHOM WILL I BE INTERACTING? </a:t>
            </a:r>
          </a:p>
          <a:p>
            <a:pPr marL="0" indent="0">
              <a:lnSpc>
                <a:spcPct val="200000"/>
              </a:lnSpc>
              <a:buNone/>
            </a:pPr>
            <a:r>
              <a:rPr lang="en-US" sz="2300" spc="100" dirty="0" smtClean="0">
                <a:solidFill>
                  <a:srgbClr val="FFFFFF"/>
                </a:solidFill>
                <a:latin typeface="Helvetica Neue"/>
                <a:cs typeface="Helvetica Neue"/>
              </a:rPr>
              <a:t>WHAT MESSAGES DO I NEED TO CONVEY? </a:t>
            </a:r>
          </a:p>
          <a:p>
            <a:pPr marL="0" indent="0">
              <a:lnSpc>
                <a:spcPct val="200000"/>
              </a:lnSpc>
              <a:buNone/>
            </a:pPr>
            <a:r>
              <a:rPr lang="en-US" sz="2300" spc="100" dirty="0" smtClean="0">
                <a:solidFill>
                  <a:srgbClr val="FFFFFF"/>
                </a:solidFill>
                <a:latin typeface="Helvetica Neue"/>
                <a:cs typeface="Helvetica Neue"/>
              </a:rPr>
              <a:t>WHAT DO I HAVE IN MY WARDROBE?</a:t>
            </a:r>
          </a:p>
          <a:p>
            <a:pPr marL="0" indent="0">
              <a:lnSpc>
                <a:spcPct val="200000"/>
              </a:lnSpc>
              <a:buNone/>
            </a:pPr>
            <a:r>
              <a:rPr lang="en-US" sz="2300" spc="100" dirty="0" smtClean="0">
                <a:solidFill>
                  <a:srgbClr val="FFFFFF"/>
                </a:solidFill>
                <a:latin typeface="Helvetica Neue"/>
                <a:cs typeface="Helvetica Neue"/>
              </a:rPr>
              <a:t>HOW LARGE IS MY CLOTHING BUDGET?</a:t>
            </a:r>
            <a:endParaRPr lang="en-US" sz="2300" spc="100" dirty="0">
              <a:solidFill>
                <a:srgbClr val="FFFFFF"/>
              </a:solidFill>
              <a:latin typeface="Helvetica Neue"/>
              <a:cs typeface="Helvetica Neue"/>
            </a:endParaRPr>
          </a:p>
        </p:txBody>
      </p:sp>
    </p:spTree>
    <p:extLst>
      <p:ext uri="{BB962C8B-B14F-4D97-AF65-F5344CB8AC3E}">
        <p14:creationId xmlns:p14="http://schemas.microsoft.com/office/powerpoint/2010/main" val="31804144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467" y="0"/>
            <a:ext cx="8170333" cy="1591733"/>
          </a:xfrm>
        </p:spPr>
        <p:txBody>
          <a:bodyPr>
            <a:normAutofit/>
          </a:bodyPr>
          <a:lstStyle/>
          <a:p>
            <a:pPr marL="0" indent="0"/>
            <a:r>
              <a:rPr lang="en-US" spc="100" dirty="0">
                <a:latin typeface="Acta Display Book"/>
                <a:cs typeface="Acta Display Book"/>
              </a:rPr>
              <a:t>The Dress Shirt</a:t>
            </a:r>
            <a:endParaRPr lang="en-US" dirty="0">
              <a:latin typeface="Acta Display Book"/>
              <a:cs typeface="Acta Display Book"/>
            </a:endParaRPr>
          </a:p>
        </p:txBody>
      </p:sp>
      <p:sp>
        <p:nvSpPr>
          <p:cNvPr id="3" name="Content Placeholder 2"/>
          <p:cNvSpPr>
            <a:spLocks noGrp="1"/>
          </p:cNvSpPr>
          <p:nvPr>
            <p:ph idx="1"/>
          </p:nvPr>
        </p:nvSpPr>
        <p:spPr>
          <a:xfrm>
            <a:off x="4461934" y="1467128"/>
            <a:ext cx="4470400" cy="4659035"/>
          </a:xfrm>
        </p:spPr>
        <p:txBody>
          <a:bodyPr anchor="ctr" anchorCtr="1">
            <a:normAutofit/>
          </a:bodyPr>
          <a:lstStyle/>
          <a:p>
            <a:pPr marL="0" lvl="1" indent="0">
              <a:lnSpc>
                <a:spcPct val="90000"/>
              </a:lnSpc>
              <a:buNone/>
            </a:pPr>
            <a:r>
              <a:rPr lang="en-US" dirty="0" smtClean="0">
                <a:solidFill>
                  <a:srgbClr val="FFFFFF"/>
                </a:solidFill>
                <a:latin typeface="HelveticaNeueLT Std"/>
                <a:cs typeface="HelveticaNeueLT Std"/>
              </a:rPr>
              <a:t>Button Down Collar</a:t>
            </a:r>
            <a:endParaRPr lang="en-US" dirty="0">
              <a:solidFill>
                <a:srgbClr val="FFFFFF"/>
              </a:solidFill>
              <a:latin typeface="HelveticaNeueLT Std"/>
              <a:cs typeface="HelveticaNeueLT Std"/>
            </a:endParaRPr>
          </a:p>
        </p:txBody>
      </p:sp>
      <p:pic>
        <p:nvPicPr>
          <p:cNvPr id="4" name="Picture 3" descr="ME00207_LIGHT-BLUE.png"/>
          <p:cNvPicPr>
            <a:picLocks noChangeAspect="1"/>
          </p:cNvPicPr>
          <p:nvPr/>
        </p:nvPicPr>
        <p:blipFill>
          <a:blip r:embed="rId2" cstate="screen">
            <a:extLst>
              <a:ext uri="{BEBA8EAE-BF5A-486C-A8C5-ECC9F3942E4B}">
                <a14:imgProps xmlns:a14="http://schemas.microsoft.com/office/drawing/2010/main">
                  <a14:imgLayer r:embed="rId3">
                    <a14:imgEffect>
                      <a14:backgroundRemoval t="0" b="100000" l="3994" r="95956"/>
                    </a14:imgEffect>
                  </a14:imgLayer>
                </a14:imgProps>
              </a:ext>
              <a:ext uri="{28A0092B-C50C-407E-A947-70E740481C1C}">
                <a14:useLocalDpi xmlns:a14="http://schemas.microsoft.com/office/drawing/2010/main"/>
              </a:ext>
            </a:extLst>
          </a:blip>
          <a:stretch>
            <a:fillRect/>
          </a:stretch>
        </p:blipFill>
        <p:spPr>
          <a:xfrm>
            <a:off x="97691" y="1198873"/>
            <a:ext cx="4398109" cy="5336432"/>
          </a:xfrm>
          <a:prstGeom prst="rect">
            <a:avLst/>
          </a:prstGeom>
        </p:spPr>
      </p:pic>
    </p:spTree>
    <p:extLst>
      <p:ext uri="{BB962C8B-B14F-4D97-AF65-F5344CB8AC3E}">
        <p14:creationId xmlns:p14="http://schemas.microsoft.com/office/powerpoint/2010/main" val="4545605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794" y="0"/>
            <a:ext cx="6991206" cy="1591733"/>
          </a:xfrm>
        </p:spPr>
        <p:txBody>
          <a:bodyPr>
            <a:normAutofit/>
          </a:bodyPr>
          <a:lstStyle/>
          <a:p>
            <a:pPr marL="0" indent="0"/>
            <a:r>
              <a:rPr lang="en-US" spc="100" dirty="0">
                <a:latin typeface="Acta Display Book"/>
                <a:cs typeface="Acta Display Book"/>
              </a:rPr>
              <a:t>The Dress Shirt</a:t>
            </a:r>
            <a:endParaRPr lang="en-US" dirty="0">
              <a:latin typeface="Acta Display Book"/>
              <a:cs typeface="Acta Display Book"/>
            </a:endParaRPr>
          </a:p>
        </p:txBody>
      </p:sp>
      <p:sp>
        <p:nvSpPr>
          <p:cNvPr id="3" name="Content Placeholder 2"/>
          <p:cNvSpPr>
            <a:spLocks noGrp="1"/>
          </p:cNvSpPr>
          <p:nvPr>
            <p:ph idx="1"/>
          </p:nvPr>
        </p:nvSpPr>
        <p:spPr>
          <a:xfrm>
            <a:off x="3695700" y="1467128"/>
            <a:ext cx="5236634" cy="4659035"/>
          </a:xfrm>
        </p:spPr>
        <p:txBody>
          <a:bodyPr anchor="ctr" anchorCtr="0">
            <a:normAutofit/>
          </a:bodyPr>
          <a:lstStyle/>
          <a:p>
            <a:pPr marL="0" lvl="1" indent="0">
              <a:lnSpc>
                <a:spcPct val="120000"/>
              </a:lnSpc>
              <a:buNone/>
            </a:pPr>
            <a:r>
              <a:rPr lang="en-US" spc="100" dirty="0" smtClean="0">
                <a:solidFill>
                  <a:srgbClr val="FFFFFF"/>
                </a:solidFill>
                <a:latin typeface="HelveticaNeueLT Std"/>
                <a:cs typeface="HelveticaNeueLT Std"/>
              </a:rPr>
              <a:t>SIZING</a:t>
            </a:r>
          </a:p>
          <a:p>
            <a:pPr marL="347472" lvl="2" indent="-164592">
              <a:lnSpc>
                <a:spcPct val="120000"/>
              </a:lnSpc>
              <a:buFont typeface="Arial"/>
              <a:buChar char="•"/>
            </a:pPr>
            <a:r>
              <a:rPr lang="en-US" sz="2800" spc="100" dirty="0" smtClean="0">
                <a:solidFill>
                  <a:srgbClr val="FFFFFF"/>
                </a:solidFill>
                <a:latin typeface="HelveticaNeueLT Std"/>
                <a:cs typeface="HelveticaNeueLT Std"/>
              </a:rPr>
              <a:t>Neck &amp; </a:t>
            </a:r>
            <a:r>
              <a:rPr lang="en-US" sz="2800" spc="100" smtClean="0">
                <a:solidFill>
                  <a:srgbClr val="FFFFFF"/>
                </a:solidFill>
                <a:latin typeface="HelveticaNeueLT Std"/>
                <a:cs typeface="HelveticaNeueLT Std"/>
              </a:rPr>
              <a:t>Sleeve Length</a:t>
            </a:r>
          </a:p>
          <a:p>
            <a:pPr marL="182880" lvl="2" indent="0">
              <a:lnSpc>
                <a:spcPct val="120000"/>
              </a:lnSpc>
              <a:buNone/>
            </a:pPr>
            <a:r>
              <a:rPr lang="en-US" sz="2800" spc="100" smtClean="0">
                <a:solidFill>
                  <a:srgbClr val="FFFFFF"/>
                </a:solidFill>
                <a:latin typeface="HelveticaNeueLT Std"/>
                <a:cs typeface="HelveticaNeueLT Std"/>
              </a:rPr>
              <a:t>FIT</a:t>
            </a:r>
            <a:endParaRPr lang="en-US" sz="2800" spc="100" dirty="0" smtClean="0">
              <a:solidFill>
                <a:srgbClr val="FFFFFF"/>
              </a:solidFill>
              <a:latin typeface="HelveticaNeueLT Std"/>
              <a:cs typeface="HelveticaNeueLT Std"/>
            </a:endParaRPr>
          </a:p>
          <a:p>
            <a:pPr marL="347472" lvl="2" indent="-164592">
              <a:lnSpc>
                <a:spcPct val="120000"/>
              </a:lnSpc>
              <a:buFont typeface="Arial"/>
              <a:buChar char="•"/>
            </a:pPr>
            <a:r>
              <a:rPr lang="en-US" sz="2800" spc="100" dirty="0" smtClean="0">
                <a:solidFill>
                  <a:srgbClr val="FFFFFF"/>
                </a:solidFill>
                <a:latin typeface="HelveticaNeueLT Std"/>
                <a:cs typeface="HelveticaNeueLT Std"/>
              </a:rPr>
              <a:t>Regular Fit</a:t>
            </a:r>
          </a:p>
          <a:p>
            <a:pPr marL="347472" lvl="2" indent="-164592">
              <a:lnSpc>
                <a:spcPct val="120000"/>
              </a:lnSpc>
              <a:buFont typeface="Arial"/>
              <a:buChar char="•"/>
            </a:pPr>
            <a:r>
              <a:rPr lang="en-US" sz="2800" spc="100" dirty="0" smtClean="0">
                <a:solidFill>
                  <a:srgbClr val="FFFFFF"/>
                </a:solidFill>
                <a:latin typeface="HelveticaNeueLT Std"/>
                <a:cs typeface="HelveticaNeueLT Std"/>
              </a:rPr>
              <a:t>Slim Fit</a:t>
            </a:r>
          </a:p>
          <a:p>
            <a:pPr marL="347472" lvl="2" indent="-164592">
              <a:lnSpc>
                <a:spcPct val="120000"/>
              </a:lnSpc>
              <a:buFont typeface="Arial"/>
              <a:buChar char="•"/>
            </a:pPr>
            <a:r>
              <a:rPr lang="en-US" sz="2800" spc="100" dirty="0" smtClean="0">
                <a:solidFill>
                  <a:srgbClr val="FFFFFF"/>
                </a:solidFill>
                <a:latin typeface="HelveticaNeueLT Std"/>
                <a:cs typeface="HelveticaNeueLT Std"/>
              </a:rPr>
              <a:t>Extra Slim Fit</a:t>
            </a:r>
          </a:p>
        </p:txBody>
      </p:sp>
      <p:pic>
        <p:nvPicPr>
          <p:cNvPr id="5" name="Picture 4" descr="BB_051412_MGuide_Shirt.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6467" y="0"/>
            <a:ext cx="1636327" cy="6858000"/>
          </a:xfrm>
          <a:prstGeom prst="rect">
            <a:avLst/>
          </a:prstGeom>
        </p:spPr>
      </p:pic>
    </p:spTree>
    <p:extLst>
      <p:ext uri="{BB962C8B-B14F-4D97-AF65-F5344CB8AC3E}">
        <p14:creationId xmlns:p14="http://schemas.microsoft.com/office/powerpoint/2010/main" val="2260789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linds(horizontal)">
                                      <p:cBhvr>
                                        <p:cTn id="25" dur="500"/>
                                        <p:tgtEl>
                                          <p:spTgt spid="3">
                                            <p:txEl>
                                              <p:pRg st="0" end="0"/>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blinds(horizontal)">
                                      <p:cBhvr>
                                        <p:cTn id="28" dur="500"/>
                                        <p:tgtEl>
                                          <p:spTgt spid="3">
                                            <p:txEl>
                                              <p:pRg st="1" end="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blinds(horizontal)">
                                      <p:cBhvr>
                                        <p:cTn id="31" dur="500"/>
                                        <p:tgtEl>
                                          <p:spTgt spid="3">
                                            <p:txEl>
                                              <p:pRg st="2" end="2"/>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blinds(horizontal)">
                                      <p:cBhvr>
                                        <p:cTn id="34" dur="500"/>
                                        <p:tgtEl>
                                          <p:spTgt spid="3">
                                            <p:txEl>
                                              <p:pRg st="3" end="3"/>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linds(horizontal)">
                                      <p:cBhvr>
                                        <p:cTn id="37" dur="500"/>
                                        <p:tgtEl>
                                          <p:spTgt spid="3">
                                            <p:txEl>
                                              <p:pRg st="4" end="4"/>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blinds(horizontal)">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E00207_LIGHT-BLUE.png"/>
          <p:cNvPicPr>
            <a:picLocks noChangeAspect="1"/>
          </p:cNvPicPr>
          <p:nvPr/>
        </p:nvPicPr>
        <p:blipFill>
          <a:blip r:embed="rId2" cstate="screen">
            <a:extLst>
              <a:ext uri="{BEBA8EAE-BF5A-486C-A8C5-ECC9F3942E4B}">
                <a14:imgProps xmlns:a14="http://schemas.microsoft.com/office/drawing/2010/main">
                  <a14:imgLayer r:embed="rId3">
                    <a14:imgEffect>
                      <a14:backgroundRemoval t="0" b="100000" l="3994" r="95956">
                        <a14:foregroundMark x1="90431" y1="23127" x2="90431" y2="33114"/>
                        <a14:foregroundMark x1="90590" y1="37582" x2="91069" y2="37582"/>
                        <a14:backgroundMark x1="90431" y1="33246" x2="89474" y2="96583"/>
                      </a14:backgroundRemoval>
                    </a14:imgEffect>
                  </a14:imgLayer>
                </a14:imgProps>
              </a:ext>
              <a:ext uri="{28A0092B-C50C-407E-A947-70E740481C1C}">
                <a14:useLocalDpi xmlns:a14="http://schemas.microsoft.com/office/drawing/2010/main"/>
              </a:ext>
            </a:extLst>
          </a:blip>
          <a:stretch>
            <a:fillRect/>
          </a:stretch>
        </p:blipFill>
        <p:spPr>
          <a:xfrm>
            <a:off x="1140075" y="1055400"/>
            <a:ext cx="3822114" cy="4637550"/>
          </a:xfrm>
          <a:prstGeom prst="rect">
            <a:avLst/>
          </a:prstGeom>
        </p:spPr>
      </p:pic>
      <p:sp>
        <p:nvSpPr>
          <p:cNvPr id="2" name="Title 1"/>
          <p:cNvSpPr>
            <a:spLocks noGrp="1"/>
          </p:cNvSpPr>
          <p:nvPr>
            <p:ph type="title"/>
          </p:nvPr>
        </p:nvSpPr>
        <p:spPr>
          <a:xfrm>
            <a:off x="573286" y="-44027"/>
            <a:ext cx="8170333" cy="1591733"/>
          </a:xfrm>
        </p:spPr>
        <p:txBody>
          <a:bodyPr>
            <a:normAutofit/>
          </a:bodyPr>
          <a:lstStyle/>
          <a:p>
            <a:pPr marL="0" indent="0"/>
            <a:r>
              <a:rPr lang="en-US" dirty="0" smtClean="0">
                <a:latin typeface="Acta Display Book"/>
                <a:cs typeface="Acta Display Book"/>
              </a:rPr>
              <a:t>The Dress Shirt</a:t>
            </a:r>
            <a:endParaRPr lang="en-US" dirty="0">
              <a:latin typeface="Acta Display Book"/>
              <a:cs typeface="Acta Display Book"/>
            </a:endParaRPr>
          </a:p>
        </p:txBody>
      </p:sp>
      <p:sp>
        <p:nvSpPr>
          <p:cNvPr id="3" name="Content Placeholder 2"/>
          <p:cNvSpPr>
            <a:spLocks noGrp="1"/>
          </p:cNvSpPr>
          <p:nvPr>
            <p:ph idx="1"/>
          </p:nvPr>
        </p:nvSpPr>
        <p:spPr>
          <a:xfrm>
            <a:off x="5321300" y="2311546"/>
            <a:ext cx="3326553" cy="2578674"/>
          </a:xfrm>
        </p:spPr>
        <p:txBody>
          <a:bodyPr anchor="t" anchorCtr="1">
            <a:noAutofit/>
          </a:bodyPr>
          <a:lstStyle/>
          <a:p>
            <a:pPr marL="201168" lvl="2" indent="0">
              <a:lnSpc>
                <a:spcPct val="140000"/>
              </a:lnSpc>
              <a:spcBef>
                <a:spcPts val="600"/>
              </a:spcBef>
              <a:buNone/>
            </a:pPr>
            <a:r>
              <a:rPr lang="en-US" sz="2800" spc="100" dirty="0" smtClean="0">
                <a:solidFill>
                  <a:srgbClr val="FFFFFF"/>
                </a:solidFill>
                <a:latin typeface="HelveticaNeueLT Std"/>
                <a:cs typeface="HelveticaNeueLT Std"/>
              </a:rPr>
              <a:t> FABRICS</a:t>
            </a:r>
          </a:p>
          <a:p>
            <a:pPr marL="548640" lvl="3" indent="-164592">
              <a:lnSpc>
                <a:spcPct val="140000"/>
              </a:lnSpc>
              <a:spcBef>
                <a:spcPts val="600"/>
              </a:spcBef>
              <a:buFont typeface="Arial"/>
              <a:buChar char="•"/>
            </a:pPr>
            <a:r>
              <a:rPr lang="en-US" sz="2800" spc="100" dirty="0" smtClean="0">
                <a:solidFill>
                  <a:srgbClr val="FFFFFF"/>
                </a:solidFill>
                <a:latin typeface="HelveticaNeueLT Std"/>
                <a:cs typeface="HelveticaNeueLT Std"/>
              </a:rPr>
              <a:t>Broadcloth</a:t>
            </a:r>
            <a:endParaRPr lang="en-US" sz="2800" spc="100" dirty="0">
              <a:solidFill>
                <a:srgbClr val="FFFFFF"/>
              </a:solidFill>
              <a:latin typeface="HelveticaNeueLT Std"/>
              <a:cs typeface="HelveticaNeueLT Std"/>
            </a:endParaRPr>
          </a:p>
          <a:p>
            <a:pPr marL="548640" lvl="3" indent="-164592">
              <a:lnSpc>
                <a:spcPct val="140000"/>
              </a:lnSpc>
              <a:spcBef>
                <a:spcPts val="600"/>
              </a:spcBef>
              <a:buFont typeface="Arial"/>
              <a:buChar char="•"/>
            </a:pPr>
            <a:r>
              <a:rPr lang="en-US" sz="2800" spc="100" dirty="0" smtClean="0">
                <a:solidFill>
                  <a:srgbClr val="FFFFFF"/>
                </a:solidFill>
                <a:latin typeface="HelveticaNeueLT Std"/>
                <a:cs typeface="HelveticaNeueLT Std"/>
              </a:rPr>
              <a:t>Oxford</a:t>
            </a:r>
            <a:endParaRPr lang="en-US" sz="2800" spc="100" dirty="0">
              <a:solidFill>
                <a:srgbClr val="FFFFFF"/>
              </a:solidFill>
              <a:latin typeface="HelveticaNeueLT Std"/>
              <a:cs typeface="HelveticaNeueLT Std"/>
            </a:endParaRPr>
          </a:p>
          <a:p>
            <a:pPr marL="548640" lvl="3" indent="-164592">
              <a:lnSpc>
                <a:spcPct val="140000"/>
              </a:lnSpc>
              <a:spcBef>
                <a:spcPts val="600"/>
              </a:spcBef>
              <a:buFont typeface="Arial"/>
              <a:buChar char="•"/>
            </a:pPr>
            <a:r>
              <a:rPr lang="en-US" sz="2800" spc="100" dirty="0" smtClean="0">
                <a:solidFill>
                  <a:srgbClr val="FFFFFF"/>
                </a:solidFill>
                <a:latin typeface="HelveticaNeueLT Std"/>
                <a:cs typeface="HelveticaNeueLT Std"/>
              </a:rPr>
              <a:t>Non-iron finish</a:t>
            </a:r>
            <a:endParaRPr lang="en-US" sz="2800" spc="100" dirty="0">
              <a:solidFill>
                <a:srgbClr val="FFFFFF"/>
              </a:solidFill>
              <a:latin typeface="HelveticaNeueLT Std"/>
              <a:cs typeface="HelveticaNeueLT Std"/>
            </a:endParaRPr>
          </a:p>
        </p:txBody>
      </p:sp>
      <p:pic>
        <p:nvPicPr>
          <p:cNvPr id="5" name="Content Placeholder 4" descr="116Q_LIGHT-BLUE.jpg"/>
          <p:cNvPicPr>
            <a:picLocks noChangeAspect="1"/>
          </p:cNvPicPr>
          <p:nvPr/>
        </p:nvPicPr>
        <p:blipFill>
          <a:blip r:embed="rId4" cstate="screen">
            <a:extLst>
              <a:ext uri="{BEBA8EAE-BF5A-486C-A8C5-ECC9F3942E4B}">
                <a14:imgProps xmlns:a14="http://schemas.microsoft.com/office/drawing/2010/main">
                  <a14:imgLayer r:embed="rId5">
                    <a14:imgEffect>
                      <a14:backgroundRemoval t="1365" b="98830" l="5201" r="95745"/>
                    </a14:imgEffect>
                  </a14:imgLayer>
                </a14:imgProps>
              </a:ext>
              <a:ext uri="{28A0092B-C50C-407E-A947-70E740481C1C}">
                <a14:useLocalDpi xmlns:a14="http://schemas.microsoft.com/office/drawing/2010/main"/>
              </a:ext>
            </a:extLst>
          </a:blip>
          <a:stretch>
            <a:fillRect/>
          </a:stretch>
        </p:blipFill>
        <p:spPr>
          <a:xfrm>
            <a:off x="725689" y="4027200"/>
            <a:ext cx="1962781" cy="2382557"/>
          </a:xfrm>
          <a:prstGeom prst="rect">
            <a:avLst/>
          </a:prstGeom>
        </p:spPr>
      </p:pic>
      <p:pic>
        <p:nvPicPr>
          <p:cNvPr id="7" name="Content Placeholder 7" descr="116Q_BLUE.jpg"/>
          <p:cNvPicPr>
            <a:picLocks noChangeAspect="1"/>
          </p:cNvPicPr>
          <p:nvPr/>
        </p:nvPicPr>
        <p:blipFill>
          <a:blip r:embed="rId6" cstate="screen">
            <a:extLst>
              <a:ext uri="{BEBA8EAE-BF5A-486C-A8C5-ECC9F3942E4B}">
                <a14:imgProps xmlns:a14="http://schemas.microsoft.com/office/drawing/2010/main">
                  <a14:imgLayer r:embed="rId7">
                    <a14:imgEffect>
                      <a14:backgroundRemoval t="3704" b="100000" l="2364" r="100000"/>
                    </a14:imgEffect>
                  </a14:imgLayer>
                </a14:imgProps>
              </a:ext>
              <a:ext uri="{28A0092B-C50C-407E-A947-70E740481C1C}">
                <a14:useLocalDpi xmlns:a14="http://schemas.microsoft.com/office/drawing/2010/main"/>
              </a:ext>
            </a:extLst>
          </a:blip>
          <a:stretch>
            <a:fillRect/>
          </a:stretch>
        </p:blipFill>
        <p:spPr>
          <a:xfrm>
            <a:off x="3779924" y="2386504"/>
            <a:ext cx="1916595" cy="2326496"/>
          </a:xfrm>
          <a:prstGeom prst="rect">
            <a:avLst/>
          </a:prstGeom>
        </p:spPr>
      </p:pic>
      <p:pic>
        <p:nvPicPr>
          <p:cNvPr id="9" name="Picture 8" descr="ME00263_LIGHT-BLUE.png"/>
          <p:cNvPicPr>
            <a:picLocks noChangeAspect="1"/>
          </p:cNvPicPr>
          <p:nvPr/>
        </p:nvPicPr>
        <p:blipFill>
          <a:blip r:embed="rId8" cstate="screen">
            <a:extLst>
              <a:ext uri="{BEBA8EAE-BF5A-486C-A8C5-ECC9F3942E4B}">
                <a14:imgProps xmlns:a14="http://schemas.microsoft.com/office/drawing/2010/main">
                  <a14:imgLayer r:embed="rId9">
                    <a14:imgEffect>
                      <a14:backgroundRemoval t="1125" b="99167" l="4348" r="98635">
                        <a14:foregroundMark x1="36095" y1="3659" x2="34024" y2="8537"/>
                        <a14:backgroundMark x1="17751" y1="97073" x2="17751" y2="97073"/>
                        <a14:backgroundMark x1="31361" y1="97317" x2="31361" y2="97317"/>
                        <a14:backgroundMark x1="25740" y1="96829" x2="25740" y2="96829"/>
                        <a14:backgroundMark x1="80178" y1="96585" x2="80178" y2="96585"/>
                        <a14:backgroundMark x1="65976" y1="96585" x2="65976" y2="96585"/>
                      </a14:backgroundRemoval>
                    </a14:imgEffect>
                  </a14:imgLayer>
                </a14:imgProps>
              </a:ext>
              <a:ext uri="{28A0092B-C50C-407E-A947-70E740481C1C}">
                <a14:useLocalDpi xmlns:a14="http://schemas.microsoft.com/office/drawing/2010/main"/>
              </a:ext>
            </a:extLst>
          </a:blip>
          <a:stretch>
            <a:fillRect/>
          </a:stretch>
        </p:blipFill>
        <p:spPr>
          <a:xfrm>
            <a:off x="258874" y="1256733"/>
            <a:ext cx="2060679" cy="2500317"/>
          </a:xfrm>
          <a:prstGeom prst="rect">
            <a:avLst/>
          </a:prstGeom>
        </p:spPr>
      </p:pic>
    </p:spTree>
    <p:extLst>
      <p:ext uri="{BB962C8B-B14F-4D97-AF65-F5344CB8AC3E}">
        <p14:creationId xmlns:p14="http://schemas.microsoft.com/office/powerpoint/2010/main" val="28038899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4-06-25 AUG SHIRT TIE PAIRING-01_crop.jpg"/>
          <p:cNvPicPr>
            <a:picLocks noChangeAspect="1"/>
          </p:cNvPicPr>
          <p:nvPr/>
        </p:nvPicPr>
        <p:blipFill rotWithShape="1">
          <a:blip r:embed="rId2" cstate="screen">
            <a:extLst>
              <a:ext uri="{28A0092B-C50C-407E-A947-70E740481C1C}">
                <a14:useLocalDpi xmlns:a14="http://schemas.microsoft.com/office/drawing/2010/main"/>
              </a:ext>
            </a:extLst>
          </a:blip>
          <a:srcRect l="-409"/>
          <a:stretch/>
        </p:blipFill>
        <p:spPr>
          <a:xfrm>
            <a:off x="0" y="0"/>
            <a:ext cx="2403231" cy="6858000"/>
          </a:xfrm>
          <a:prstGeom prst="rect">
            <a:avLst/>
          </a:prstGeom>
        </p:spPr>
      </p:pic>
      <p:sp>
        <p:nvSpPr>
          <p:cNvPr id="2" name="Title 1"/>
          <p:cNvSpPr>
            <a:spLocks noGrp="1"/>
          </p:cNvSpPr>
          <p:nvPr>
            <p:ph type="title"/>
          </p:nvPr>
        </p:nvSpPr>
        <p:spPr>
          <a:xfrm>
            <a:off x="1973387" y="0"/>
            <a:ext cx="5978768" cy="1591733"/>
          </a:xfrm>
        </p:spPr>
        <p:txBody>
          <a:bodyPr>
            <a:normAutofit/>
          </a:bodyPr>
          <a:lstStyle/>
          <a:p>
            <a:pPr marL="0" indent="0"/>
            <a:r>
              <a:rPr lang="en-US" dirty="0" smtClean="0">
                <a:latin typeface="Acta Display Book"/>
                <a:cs typeface="Acta Display Book"/>
              </a:rPr>
              <a:t>The Dress Shirt</a:t>
            </a:r>
            <a:endParaRPr lang="en-US" dirty="0">
              <a:latin typeface="Acta Display Book"/>
              <a:cs typeface="Acta Display Book"/>
            </a:endParaRPr>
          </a:p>
        </p:txBody>
      </p:sp>
      <p:sp>
        <p:nvSpPr>
          <p:cNvPr id="3" name="Content Placeholder 2"/>
          <p:cNvSpPr>
            <a:spLocks noGrp="1"/>
          </p:cNvSpPr>
          <p:nvPr>
            <p:ph idx="1"/>
          </p:nvPr>
        </p:nvSpPr>
        <p:spPr>
          <a:xfrm>
            <a:off x="2794000" y="1467128"/>
            <a:ext cx="6138334" cy="5097795"/>
          </a:xfrm>
        </p:spPr>
        <p:txBody>
          <a:bodyPr anchor="t" anchorCtr="1">
            <a:normAutofit/>
          </a:bodyPr>
          <a:lstStyle/>
          <a:p>
            <a:pPr marL="0" lvl="2" indent="-192024">
              <a:lnSpc>
                <a:spcPct val="120000"/>
              </a:lnSpc>
              <a:spcBef>
                <a:spcPts val="576"/>
              </a:spcBef>
              <a:buFont typeface="Arial"/>
              <a:buChar char="•"/>
            </a:pPr>
            <a:r>
              <a:rPr lang="en-US" sz="2800" spc="100" dirty="0" smtClean="0">
                <a:solidFill>
                  <a:srgbClr val="FFFFFF"/>
                </a:solidFill>
                <a:latin typeface="HelveticaNeueLT Std"/>
                <a:cs typeface="HelveticaNeueLT Std"/>
              </a:rPr>
              <a:t>COLORS    </a:t>
            </a:r>
            <a:endParaRPr lang="en-US" sz="2800" spc="100" dirty="0">
              <a:solidFill>
                <a:srgbClr val="FFFFFF"/>
              </a:solidFill>
              <a:latin typeface="HelveticaNeueLT Std"/>
              <a:cs typeface="HelveticaNeueLT Std"/>
            </a:endParaRPr>
          </a:p>
          <a:p>
            <a:pPr marL="365760" lvl="3" indent="-192024">
              <a:lnSpc>
                <a:spcPct val="120000"/>
              </a:lnSpc>
              <a:spcBef>
                <a:spcPts val="576"/>
              </a:spcBef>
              <a:buFont typeface="Arial"/>
              <a:buChar char="•"/>
            </a:pPr>
            <a:r>
              <a:rPr lang="en-US" sz="2800" spc="100" dirty="0" smtClean="0">
                <a:solidFill>
                  <a:srgbClr val="FFFFFF"/>
                </a:solidFill>
                <a:latin typeface="HelveticaNeueLT Std"/>
                <a:cs typeface="HelveticaNeueLT Std"/>
              </a:rPr>
              <a:t>Blue and White are always a classic choice</a:t>
            </a:r>
            <a:endParaRPr lang="en-US" sz="2800" spc="100" dirty="0">
              <a:solidFill>
                <a:srgbClr val="FFFFFF"/>
              </a:solidFill>
              <a:latin typeface="HelveticaNeueLT Std"/>
              <a:cs typeface="HelveticaNeueLT Std"/>
            </a:endParaRPr>
          </a:p>
          <a:p>
            <a:pPr marL="365760" lvl="3" indent="-192024">
              <a:lnSpc>
                <a:spcPct val="120000"/>
              </a:lnSpc>
              <a:spcBef>
                <a:spcPts val="576"/>
              </a:spcBef>
              <a:buFont typeface="Arial"/>
              <a:buChar char="•"/>
            </a:pPr>
            <a:r>
              <a:rPr lang="en-US" sz="2800" spc="100" dirty="0" smtClean="0">
                <a:solidFill>
                  <a:srgbClr val="FFFFFF"/>
                </a:solidFill>
                <a:latin typeface="HelveticaNeueLT Std"/>
                <a:cs typeface="HelveticaNeueLT Std"/>
              </a:rPr>
              <a:t>Choose patterns, stripes, plaids and ginghams that are subtle and muted</a:t>
            </a:r>
            <a:endParaRPr lang="en-US" sz="2800" spc="100" dirty="0">
              <a:solidFill>
                <a:srgbClr val="FFFFFF"/>
              </a:solidFill>
              <a:latin typeface="HelveticaNeueLT Std"/>
              <a:cs typeface="HelveticaNeueLT Std"/>
            </a:endParaRPr>
          </a:p>
          <a:p>
            <a:pPr marL="365760" lvl="3" indent="-192024">
              <a:lnSpc>
                <a:spcPct val="120000"/>
              </a:lnSpc>
              <a:spcBef>
                <a:spcPts val="576"/>
              </a:spcBef>
              <a:buFont typeface="Arial"/>
              <a:buChar char="•"/>
            </a:pPr>
            <a:r>
              <a:rPr lang="en-US" sz="2800" spc="100" dirty="0" smtClean="0">
                <a:solidFill>
                  <a:srgbClr val="FFFFFF"/>
                </a:solidFill>
                <a:latin typeface="HelveticaNeueLT Std"/>
                <a:cs typeface="HelveticaNeueLT Std"/>
              </a:rPr>
              <a:t>Dark colors are typically not suitable for business attire</a:t>
            </a:r>
            <a:endParaRPr lang="en-US" sz="2800" spc="100" dirty="0">
              <a:solidFill>
                <a:srgbClr val="FFFFFF"/>
              </a:solidFill>
              <a:latin typeface="HelveticaNeueLT Std"/>
              <a:cs typeface="HelveticaNeueLT Std"/>
            </a:endParaRPr>
          </a:p>
          <a:p>
            <a:pPr marL="365760" lvl="3" indent="0">
              <a:lnSpc>
                <a:spcPct val="120000"/>
              </a:lnSpc>
              <a:spcBef>
                <a:spcPts val="576"/>
              </a:spcBef>
              <a:buNone/>
            </a:pPr>
            <a:endParaRPr lang="en-US" sz="1600" spc="100" dirty="0">
              <a:solidFill>
                <a:srgbClr val="FFFFFF"/>
              </a:solidFill>
              <a:latin typeface="HelveticaNeueLT Std"/>
              <a:cs typeface="HelveticaNeueLT Std"/>
            </a:endParaRPr>
          </a:p>
        </p:txBody>
      </p:sp>
    </p:spTree>
    <p:extLst>
      <p:ext uri="{BB962C8B-B14F-4D97-AF65-F5344CB8AC3E}">
        <p14:creationId xmlns:p14="http://schemas.microsoft.com/office/powerpoint/2010/main" val="9591455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61629"/>
          </a:xfrm>
        </p:spPr>
        <p:txBody>
          <a:bodyPr>
            <a:normAutofit/>
          </a:bodyPr>
          <a:lstStyle/>
          <a:p>
            <a:pPr marL="0" indent="0"/>
            <a:r>
              <a:rPr lang="en-US" sz="6600" spc="100" dirty="0" smtClean="0">
                <a:effectLst>
                  <a:outerShdw blurRad="38100" dist="38100" dir="2700000" algn="tl">
                    <a:srgbClr val="000000">
                      <a:alpha val="43137"/>
                    </a:srgbClr>
                  </a:outerShdw>
                </a:effectLst>
                <a:latin typeface="Acta Display Medium"/>
                <a:cs typeface="Acta Display Medium"/>
              </a:rPr>
              <a:t>The Tie</a:t>
            </a:r>
          </a:p>
        </p:txBody>
      </p:sp>
    </p:spTree>
    <p:extLst>
      <p:ext uri="{BB962C8B-B14F-4D97-AF65-F5344CB8AC3E}">
        <p14:creationId xmlns:p14="http://schemas.microsoft.com/office/powerpoint/2010/main" val="1799916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9086" y="0"/>
            <a:ext cx="6654913" cy="996283"/>
          </a:xfrm>
        </p:spPr>
        <p:txBody>
          <a:bodyPr>
            <a:normAutofit/>
          </a:bodyPr>
          <a:lstStyle/>
          <a:p>
            <a:pPr marL="0" indent="0"/>
            <a:r>
              <a:rPr lang="en-US" dirty="0" smtClean="0">
                <a:latin typeface="Acta Display Book"/>
                <a:cs typeface="Acta Display Book"/>
              </a:rPr>
              <a:t>The Tie</a:t>
            </a:r>
            <a:endParaRPr lang="en-US" dirty="0">
              <a:latin typeface="Acta Display Book"/>
              <a:cs typeface="Acta Display Book"/>
            </a:endParaRPr>
          </a:p>
        </p:txBody>
      </p:sp>
      <p:sp>
        <p:nvSpPr>
          <p:cNvPr id="7" name="TextBox 6"/>
          <p:cNvSpPr txBox="1"/>
          <p:nvPr/>
        </p:nvSpPr>
        <p:spPr>
          <a:xfrm>
            <a:off x="3302000" y="1231515"/>
            <a:ext cx="5426364" cy="4619726"/>
          </a:xfrm>
          <a:prstGeom prst="rect">
            <a:avLst/>
          </a:prstGeom>
          <a:noFill/>
        </p:spPr>
        <p:txBody>
          <a:bodyPr wrap="square" rtlCol="0">
            <a:spAutoFit/>
          </a:bodyPr>
          <a:lstStyle/>
          <a:p>
            <a:pPr marL="0" lvl="2">
              <a:lnSpc>
                <a:spcPct val="120000"/>
              </a:lnSpc>
              <a:spcBef>
                <a:spcPts val="576"/>
              </a:spcBef>
            </a:pPr>
            <a:r>
              <a:rPr lang="en-US" spc="100" dirty="0" smtClean="0">
                <a:solidFill>
                  <a:srgbClr val="FFFFFF"/>
                </a:solidFill>
                <a:latin typeface="HelveticaNeueLT Std"/>
                <a:cs typeface="HelveticaNeueLT Std"/>
              </a:rPr>
              <a:t>FULL WINDSOR KNOT</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Wide triangular knot</a:t>
            </a:r>
          </a:p>
          <a:p>
            <a:pPr marL="0" lvl="3" indent="-192024">
              <a:lnSpc>
                <a:spcPct val="120000"/>
              </a:lnSpc>
              <a:spcBef>
                <a:spcPts val="576"/>
              </a:spcBef>
              <a:buFont typeface="Arial"/>
              <a:buChar char="•"/>
            </a:pPr>
            <a:r>
              <a:rPr lang="en-US" spc="100" dirty="0" err="1" smtClean="0">
                <a:solidFill>
                  <a:srgbClr val="FFFFFF"/>
                </a:solidFill>
                <a:latin typeface="HelveticaNeueLT Std"/>
                <a:cs typeface="HelveticaNeueLT Std"/>
              </a:rPr>
              <a:t>Ainsley</a:t>
            </a:r>
            <a:r>
              <a:rPr lang="en-US" spc="100" dirty="0" smtClean="0">
                <a:solidFill>
                  <a:srgbClr val="FFFFFF"/>
                </a:solidFill>
                <a:latin typeface="HelveticaNeueLT Std"/>
                <a:cs typeface="HelveticaNeueLT Std"/>
              </a:rPr>
              <a:t> </a:t>
            </a:r>
            <a:r>
              <a:rPr lang="en-US" spc="100" dirty="0">
                <a:solidFill>
                  <a:srgbClr val="FFFFFF"/>
                </a:solidFill>
                <a:latin typeface="HelveticaNeueLT Std"/>
                <a:cs typeface="HelveticaNeueLT Std"/>
              </a:rPr>
              <a:t>or English spread </a:t>
            </a:r>
            <a:r>
              <a:rPr lang="en-US" spc="100" dirty="0" smtClean="0">
                <a:solidFill>
                  <a:srgbClr val="FFFFFF"/>
                </a:solidFill>
                <a:latin typeface="HelveticaNeueLT Std"/>
                <a:cs typeface="HelveticaNeueLT Std"/>
              </a:rPr>
              <a:t>collar</a:t>
            </a:r>
            <a:br>
              <a:rPr lang="en-US" spc="100" dirty="0" smtClean="0">
                <a:solidFill>
                  <a:srgbClr val="FFFFFF"/>
                </a:solidFill>
                <a:latin typeface="HelveticaNeueLT Std"/>
                <a:cs typeface="HelveticaNeueLT Std"/>
              </a:rPr>
            </a:br>
            <a:endParaRPr lang="en-US" spc="100" dirty="0">
              <a:solidFill>
                <a:srgbClr val="FFFFFF"/>
              </a:solidFill>
              <a:latin typeface="HelveticaNeueLT Std"/>
              <a:cs typeface="HelveticaNeueLT Std"/>
            </a:endParaRPr>
          </a:p>
          <a:p>
            <a:pPr marL="0" lvl="3">
              <a:lnSpc>
                <a:spcPct val="120000"/>
              </a:lnSpc>
              <a:spcBef>
                <a:spcPts val="576"/>
              </a:spcBef>
            </a:pPr>
            <a:r>
              <a:rPr lang="en-US" spc="100" dirty="0" smtClean="0">
                <a:solidFill>
                  <a:srgbClr val="FFFFFF"/>
                </a:solidFill>
                <a:latin typeface="HelveticaNeueLT Std"/>
                <a:cs typeface="HelveticaNeueLT Std"/>
              </a:rPr>
              <a:t>HALF WINDSOR KNOT</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Medium </a:t>
            </a:r>
            <a:r>
              <a:rPr lang="en-US" spc="100" dirty="0">
                <a:solidFill>
                  <a:srgbClr val="FFFFFF"/>
                </a:solidFill>
                <a:latin typeface="HelveticaNeueLT Std"/>
                <a:cs typeface="HelveticaNeueLT Std"/>
              </a:rPr>
              <a:t>triangular knot</a:t>
            </a:r>
          </a:p>
          <a:p>
            <a:pPr marL="0" lvl="2" indent="-192024">
              <a:lnSpc>
                <a:spcPct val="120000"/>
              </a:lnSpc>
              <a:spcBef>
                <a:spcPts val="576"/>
              </a:spcBef>
              <a:buFont typeface="Arial"/>
              <a:buChar char="•"/>
            </a:pPr>
            <a:r>
              <a:rPr lang="en-US" spc="100" dirty="0">
                <a:solidFill>
                  <a:srgbClr val="FFFFFF"/>
                </a:solidFill>
                <a:latin typeface="HelveticaNeueLT Std"/>
                <a:cs typeface="HelveticaNeueLT Std"/>
              </a:rPr>
              <a:t>Forward point &amp; button-down </a:t>
            </a:r>
            <a:r>
              <a:rPr lang="en-US" spc="100" dirty="0" smtClean="0">
                <a:solidFill>
                  <a:srgbClr val="FFFFFF"/>
                </a:solidFill>
                <a:latin typeface="HelveticaNeueLT Std"/>
                <a:cs typeface="HelveticaNeueLT Std"/>
              </a:rPr>
              <a:t>shirts</a:t>
            </a:r>
            <a:br>
              <a:rPr lang="en-US" spc="100" dirty="0" smtClean="0">
                <a:solidFill>
                  <a:srgbClr val="FFFFFF"/>
                </a:solidFill>
                <a:latin typeface="HelveticaNeueLT Std"/>
                <a:cs typeface="HelveticaNeueLT Std"/>
              </a:rPr>
            </a:br>
            <a:r>
              <a:rPr lang="en-US" spc="100" dirty="0">
                <a:solidFill>
                  <a:srgbClr val="FFFFFF"/>
                </a:solidFill>
                <a:latin typeface="HelveticaNeueLT Std"/>
                <a:cs typeface="HelveticaNeueLT Std"/>
              </a:rPr>
              <a:t>    </a:t>
            </a:r>
          </a:p>
          <a:p>
            <a:pPr marL="0" lvl="3">
              <a:lnSpc>
                <a:spcPct val="120000"/>
              </a:lnSpc>
              <a:spcBef>
                <a:spcPts val="576"/>
              </a:spcBef>
            </a:pPr>
            <a:r>
              <a:rPr lang="en-US" spc="100" dirty="0" smtClean="0">
                <a:solidFill>
                  <a:srgbClr val="FFFFFF"/>
                </a:solidFill>
                <a:latin typeface="HelveticaNeueLT Std"/>
                <a:cs typeface="HelveticaNeueLT Std"/>
              </a:rPr>
              <a:t>BOW TIE</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A </a:t>
            </a:r>
            <a:r>
              <a:rPr lang="en-US" spc="100" dirty="0">
                <a:solidFill>
                  <a:srgbClr val="FFFFFF"/>
                </a:solidFill>
                <a:latin typeface="HelveticaNeueLT Std"/>
                <a:cs typeface="HelveticaNeueLT Std"/>
              </a:rPr>
              <a:t>tie with a lot of personality</a:t>
            </a:r>
            <a:br>
              <a:rPr lang="en-US" spc="100" dirty="0">
                <a:solidFill>
                  <a:srgbClr val="FFFFFF"/>
                </a:solidFill>
                <a:latin typeface="HelveticaNeueLT Std"/>
                <a:cs typeface="HelveticaNeueLT Std"/>
              </a:rPr>
            </a:br>
            <a:r>
              <a:rPr lang="en-US" spc="100" dirty="0" smtClean="0">
                <a:solidFill>
                  <a:srgbClr val="FFFFFF"/>
                </a:solidFill>
                <a:latin typeface="HelveticaNeueLT Std"/>
                <a:cs typeface="HelveticaNeueLT Std"/>
              </a:rPr>
              <a:t>  Not </a:t>
            </a:r>
            <a:r>
              <a:rPr lang="en-US" spc="100" dirty="0">
                <a:solidFill>
                  <a:srgbClr val="FFFFFF"/>
                </a:solidFill>
                <a:latin typeface="HelveticaNeueLT Std"/>
                <a:cs typeface="HelveticaNeueLT Std"/>
              </a:rPr>
              <a:t>appropriate for job interviews</a:t>
            </a:r>
            <a:br>
              <a:rPr lang="en-US" spc="100" dirty="0">
                <a:solidFill>
                  <a:srgbClr val="FFFFFF"/>
                </a:solidFill>
                <a:latin typeface="HelveticaNeueLT Std"/>
                <a:cs typeface="HelveticaNeueLT Std"/>
              </a:rPr>
            </a:br>
            <a:endParaRPr lang="en-US" spc="100" dirty="0">
              <a:solidFill>
                <a:srgbClr val="FFFFFF"/>
              </a:solidFill>
              <a:latin typeface="HelveticaNeueLT Std"/>
              <a:cs typeface="HelveticaNeueLT Std"/>
            </a:endParaRPr>
          </a:p>
        </p:txBody>
      </p:sp>
      <p:pic>
        <p:nvPicPr>
          <p:cNvPr id="9" name="Picture 8"/>
          <p:cNvPicPr>
            <a:picLocks noGrp="1" noChangeAspect="1" noChangeArrowheads="1"/>
          </p:cNvPicPr>
          <p:nvPr/>
        </p:nvPicPr>
        <p:blipFill>
          <a:blip r:embed="rId2" cstate="screen">
            <a:extLst>
              <a:ext uri="{BEBA8EAE-BF5A-486C-A8C5-ECC9F3942E4B}">
                <a14:imgProps xmlns:a14="http://schemas.microsoft.com/office/drawing/2010/main">
                  <a14:imgLayer r:embed="rId3">
                    <a14:imgEffect>
                      <a14:backgroundRemoval t="0" b="100000" l="0" r="100000">
                        <a14:foregroundMark x1="62718" y1="10687" x2="62718" y2="10687"/>
                        <a14:foregroundMark x1="33798" y1="15649" x2="33798" y2="15649"/>
                        <a14:foregroundMark x1="44599" y1="2290" x2="44599" y2="2290"/>
                        <a14:foregroundMark x1="45296" y1="1527" x2="45296" y2="1527"/>
                        <a14:foregroundMark x1="42509" y1="5344" x2="42509" y2="5344"/>
                        <a14:foregroundMark x1="58188" y1="14504" x2="58188" y2="14504"/>
                        <a14:foregroundMark x1="72125" y1="72901" x2="72125" y2="72901"/>
                        <a14:foregroundMark x1="72125" y1="72901" x2="72125" y2="72901"/>
                        <a14:foregroundMark x1="49826" y1="8015" x2="47735" y2="763"/>
                        <a14:foregroundMark x1="93031" y1="83969" x2="79094" y2="90840"/>
                        <a14:foregroundMark x1="48432" y1="10305" x2="64808" y2="0"/>
                        <a14:foregroundMark x1="37282" y1="14504" x2="37282" y2="14504"/>
                        <a14:foregroundMark x1="93031" y1="77481" x2="93031" y2="77481"/>
                      </a14:backgroundRemoval>
                    </a14:imgEffect>
                  </a14:imgLayer>
                </a14:imgProps>
              </a:ext>
              <a:ext uri="{28A0092B-C50C-407E-A947-70E740481C1C}">
                <a14:useLocalDpi xmlns:a14="http://schemas.microsoft.com/office/drawing/2010/main"/>
              </a:ext>
            </a:extLst>
          </a:blip>
          <a:srcRect t="-5" b="-5"/>
          <a:stretch>
            <a:fillRect/>
          </a:stretch>
        </p:blipFill>
        <p:spPr bwMode="auto">
          <a:xfrm>
            <a:off x="53" y="12963"/>
            <a:ext cx="2489033" cy="2272441"/>
          </a:xfrm>
          <a:prstGeom prst="rect">
            <a:avLst/>
          </a:prstGeom>
          <a:noFill/>
          <a:ln w="9525">
            <a:noFill/>
            <a:miter lim="800000"/>
            <a:headEnd/>
            <a:tailEnd/>
          </a:ln>
          <a:effectLst/>
        </p:spPr>
      </p:pic>
      <p:pic>
        <p:nvPicPr>
          <p:cNvPr id="10" name="Picture 9"/>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52721" y1="4851" x2="52721" y2="4851"/>
                        <a14:foregroundMark x1="51361" y1="10448" x2="48639" y2="373"/>
                        <a14:foregroundMark x1="33333" y1="4851" x2="34694" y2="4478"/>
                        <a14:foregroundMark x1="10544" y1="70149" x2="2381" y2="76119"/>
                        <a14:foregroundMark x1="13946" y1="94030" x2="3061" y2="32836"/>
                        <a14:foregroundMark x1="6803" y1="95149" x2="5782" y2="94776"/>
                        <a14:foregroundMark x1="56122" y1="13806" x2="58844" y2="5970"/>
                        <a14:foregroundMark x1="43878" y1="13060" x2="48639" y2="6343"/>
                        <a14:foregroundMark x1="2381" y1="41791" x2="2381" y2="41791"/>
                        <a14:foregroundMark x1="2381" y1="28358" x2="2381" y2="28358"/>
                        <a14:foregroundMark x1="1020" y1="29851" x2="1020" y2="29851"/>
                        <a14:foregroundMark x1="2041" y1="36194" x2="2041" y2="36194"/>
                        <a14:foregroundMark x1="680" y1="40672" x2="680" y2="40672"/>
                        <a14:foregroundMark x1="1701" y1="45896" x2="1701" y2="45896"/>
                        <a14:foregroundMark x1="2721" y1="49254" x2="3401" y2="49254"/>
                        <a14:foregroundMark x1="2041" y1="53358" x2="2041" y2="53358"/>
                        <a14:foregroundMark x1="1701" y1="97015" x2="1701" y2="97015"/>
                        <a14:foregroundMark x1="4082" y1="97761" x2="4082" y2="97761"/>
                        <a14:foregroundMark x1="2721" y1="82090" x2="1701" y2="80970"/>
                        <a14:foregroundMark x1="1361" y1="85821" x2="1361" y2="85448"/>
                        <a14:foregroundMark x1="1020" y1="73507" x2="0" y2="59328"/>
                        <a14:foregroundMark x1="1020" y1="92537" x2="1020" y2="92537"/>
                        <a14:foregroundMark x1="1020" y1="95522" x2="1020" y2="95522"/>
                        <a14:backgroundMark x1="2381" y1="94403" x2="2381" y2="94403"/>
                        <a14:backgroundMark x1="680" y1="95149" x2="680" y2="95149"/>
                      </a14:backgroundRemoval>
                    </a14:imgEffect>
                  </a14:imgLayer>
                </a14:imgProps>
              </a:ext>
            </a:extLst>
          </a:blip>
          <a:srcRect/>
          <a:stretch>
            <a:fillRect/>
          </a:stretch>
        </p:blipFill>
        <p:spPr bwMode="auto">
          <a:xfrm>
            <a:off x="0" y="2315483"/>
            <a:ext cx="2489086" cy="2268963"/>
          </a:xfrm>
          <a:prstGeom prst="rect">
            <a:avLst/>
          </a:prstGeom>
          <a:noFill/>
          <a:ln w="9525">
            <a:noFill/>
            <a:miter lim="800000"/>
            <a:headEnd/>
            <a:tailEnd/>
          </a:ln>
          <a:effectLst/>
        </p:spPr>
      </p:pic>
      <p:pic>
        <p:nvPicPr>
          <p:cNvPr id="11" name="Picture 10"/>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Lst>
          </a:blip>
          <a:srcRect/>
          <a:stretch>
            <a:fillRect/>
          </a:stretch>
        </p:blipFill>
        <p:spPr bwMode="auto">
          <a:xfrm>
            <a:off x="47" y="4597101"/>
            <a:ext cx="2489088" cy="2258932"/>
          </a:xfrm>
          <a:prstGeom prst="rect">
            <a:avLst/>
          </a:prstGeom>
          <a:noFill/>
          <a:ln w="9525">
            <a:noFill/>
            <a:miter lim="800000"/>
            <a:headEnd/>
            <a:tailEnd/>
          </a:ln>
          <a:effectLst/>
        </p:spPr>
      </p:pic>
    </p:spTree>
    <p:extLst>
      <p:ext uri="{BB962C8B-B14F-4D97-AF65-F5344CB8AC3E}">
        <p14:creationId xmlns:p14="http://schemas.microsoft.com/office/powerpoint/2010/main" val="39334340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linds(horizontal)">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blinds(horizontal)">
                                      <p:cBhvr>
                                        <p:cTn id="18" dur="500"/>
                                        <p:tgtEl>
                                          <p:spTgt spid="7">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blinds(horizontal)">
                                      <p:cBhvr>
                                        <p:cTn id="21" dur="500"/>
                                        <p:tgtEl>
                                          <p:spTgt spid="7">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blinds(horizontal)">
                                      <p:cBhvr>
                                        <p:cTn id="24" dur="500"/>
                                        <p:tgtEl>
                                          <p:spTgt spid="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blinds(horizontal)">
                                      <p:cBhvr>
                                        <p:cTn id="29" dur="500"/>
                                        <p:tgtEl>
                                          <p:spTgt spid="7">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blinds(horizontal)">
                                      <p:cBhvr>
                                        <p:cTn id="3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470" y="0"/>
            <a:ext cx="6947529" cy="996283"/>
          </a:xfrm>
        </p:spPr>
        <p:txBody>
          <a:bodyPr>
            <a:normAutofit/>
          </a:bodyPr>
          <a:lstStyle/>
          <a:p>
            <a:pPr marL="0" indent="0"/>
            <a:r>
              <a:rPr lang="en-US" dirty="0" smtClean="0">
                <a:latin typeface="Acta Display Book"/>
                <a:cs typeface="Acta Display Book"/>
              </a:rPr>
              <a:t>The Tie</a:t>
            </a:r>
            <a:endParaRPr lang="en-US" dirty="0">
              <a:latin typeface="Acta Display Book"/>
              <a:cs typeface="Acta Display Book"/>
            </a:endParaRPr>
          </a:p>
        </p:txBody>
      </p:sp>
      <p:sp>
        <p:nvSpPr>
          <p:cNvPr id="7" name="TextBox 6"/>
          <p:cNvSpPr txBox="1"/>
          <p:nvPr/>
        </p:nvSpPr>
        <p:spPr>
          <a:xfrm>
            <a:off x="4749030" y="1231515"/>
            <a:ext cx="3979333" cy="4847482"/>
          </a:xfrm>
          <a:prstGeom prst="rect">
            <a:avLst/>
          </a:prstGeom>
          <a:noFill/>
        </p:spPr>
        <p:txBody>
          <a:bodyPr wrap="square" rtlCol="0">
            <a:spAutoFit/>
          </a:bodyPr>
          <a:lstStyle/>
          <a:p>
            <a:pPr marL="0" lvl="2">
              <a:lnSpc>
                <a:spcPct val="120000"/>
              </a:lnSpc>
              <a:spcBef>
                <a:spcPts val="576"/>
              </a:spcBef>
            </a:pPr>
            <a:r>
              <a:rPr lang="en-US" spc="100" dirty="0" smtClean="0">
                <a:solidFill>
                  <a:srgbClr val="FFFFFF"/>
                </a:solidFill>
                <a:latin typeface="HelveticaNeueLT Std"/>
                <a:cs typeface="HelveticaNeueLT Std"/>
              </a:rPr>
              <a:t>REPP</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Most classic</a:t>
            </a:r>
            <a:br>
              <a:rPr lang="en-US" spc="100" dirty="0" smtClean="0">
                <a:solidFill>
                  <a:srgbClr val="FFFFFF"/>
                </a:solidFill>
                <a:latin typeface="HelveticaNeueLT Std"/>
                <a:cs typeface="HelveticaNeueLT Std"/>
              </a:rPr>
            </a:br>
            <a:endParaRPr lang="en-US" spc="100" dirty="0">
              <a:solidFill>
                <a:srgbClr val="FFFFFF"/>
              </a:solidFill>
              <a:latin typeface="HelveticaNeueLT Std"/>
              <a:cs typeface="HelveticaNeueLT Std"/>
            </a:endParaRPr>
          </a:p>
          <a:p>
            <a:pPr marL="0" lvl="3">
              <a:lnSpc>
                <a:spcPct val="120000"/>
              </a:lnSpc>
              <a:spcBef>
                <a:spcPts val="576"/>
              </a:spcBef>
            </a:pPr>
            <a:r>
              <a:rPr lang="en-US" spc="100" dirty="0" smtClean="0">
                <a:solidFill>
                  <a:srgbClr val="FFFFFF"/>
                </a:solidFill>
                <a:latin typeface="HelveticaNeueLT Std"/>
                <a:cs typeface="HelveticaNeueLT Std"/>
              </a:rPr>
              <a:t>WOVEN</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Best depth of pattern and color</a:t>
            </a:r>
            <a:br>
              <a:rPr lang="en-US" spc="100" dirty="0" smtClean="0">
                <a:solidFill>
                  <a:srgbClr val="FFFFFF"/>
                </a:solidFill>
                <a:latin typeface="HelveticaNeueLT Std"/>
                <a:cs typeface="HelveticaNeueLT Std"/>
              </a:rPr>
            </a:br>
            <a:r>
              <a:rPr lang="en-US" spc="100" dirty="0">
                <a:solidFill>
                  <a:srgbClr val="FFFFFF"/>
                </a:solidFill>
                <a:latin typeface="HelveticaNeueLT Std"/>
                <a:cs typeface="HelveticaNeueLT Std"/>
              </a:rPr>
              <a:t>    </a:t>
            </a:r>
          </a:p>
          <a:p>
            <a:pPr marL="0" lvl="3">
              <a:lnSpc>
                <a:spcPct val="120000"/>
              </a:lnSpc>
              <a:spcBef>
                <a:spcPts val="576"/>
              </a:spcBef>
            </a:pPr>
            <a:r>
              <a:rPr lang="en-US" spc="100" dirty="0" smtClean="0">
                <a:solidFill>
                  <a:srgbClr val="FFFFFF"/>
                </a:solidFill>
                <a:latin typeface="HelveticaNeueLT Std"/>
                <a:cs typeface="HelveticaNeueLT Std"/>
              </a:rPr>
              <a:t>SOLID SILK</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Very dressy</a:t>
            </a:r>
            <a:r>
              <a:rPr lang="en-US" spc="100" dirty="0">
                <a:solidFill>
                  <a:srgbClr val="FFFFFF"/>
                </a:solidFill>
                <a:latin typeface="HelveticaNeueLT Std"/>
                <a:cs typeface="HelveticaNeueLT Std"/>
              </a:rPr>
              <a:t/>
            </a:r>
            <a:br>
              <a:rPr lang="en-US" spc="100" dirty="0">
                <a:solidFill>
                  <a:srgbClr val="FFFFFF"/>
                </a:solidFill>
                <a:latin typeface="HelveticaNeueLT Std"/>
                <a:cs typeface="HelveticaNeueLT Std"/>
              </a:rPr>
            </a:br>
            <a:r>
              <a:rPr lang="en-US" spc="100" dirty="0" smtClean="0">
                <a:solidFill>
                  <a:srgbClr val="FFFFFF"/>
                </a:solidFill>
                <a:latin typeface="HelveticaNeueLT Std"/>
                <a:cs typeface="HelveticaNeueLT Std"/>
              </a:rPr>
              <a:t/>
            </a:r>
            <a:br>
              <a:rPr lang="en-US" spc="100" dirty="0" smtClean="0">
                <a:solidFill>
                  <a:srgbClr val="FFFFFF"/>
                </a:solidFill>
                <a:latin typeface="HelveticaNeueLT Std"/>
                <a:cs typeface="HelveticaNeueLT Std"/>
              </a:rPr>
            </a:br>
            <a:r>
              <a:rPr lang="en-US" spc="100" dirty="0" smtClean="0">
                <a:solidFill>
                  <a:srgbClr val="FFFFFF"/>
                </a:solidFill>
                <a:latin typeface="HelveticaNeueLT Std"/>
                <a:cs typeface="HelveticaNeueLT Std"/>
              </a:rPr>
              <a:t>KNIT OR COTTON</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Very casual</a:t>
            </a:r>
            <a:r>
              <a:rPr lang="en-US" spc="100" dirty="0">
                <a:solidFill>
                  <a:srgbClr val="FFFFFF"/>
                </a:solidFill>
                <a:latin typeface="HelveticaNeueLT Std"/>
                <a:cs typeface="HelveticaNeueLT Std"/>
              </a:rPr>
              <a:t/>
            </a:r>
            <a:br>
              <a:rPr lang="en-US" spc="100" dirty="0">
                <a:solidFill>
                  <a:srgbClr val="FFFFFF"/>
                </a:solidFill>
                <a:latin typeface="HelveticaNeueLT Std"/>
                <a:cs typeface="HelveticaNeueLT Std"/>
              </a:rPr>
            </a:br>
            <a:r>
              <a:rPr lang="en-US" spc="100" dirty="0">
                <a:solidFill>
                  <a:srgbClr val="FFFFFF"/>
                </a:solidFill>
                <a:latin typeface="HelveticaNeueLT Std"/>
                <a:cs typeface="HelveticaNeueLT Std"/>
              </a:rPr>
              <a:t/>
            </a:r>
            <a:br>
              <a:rPr lang="en-US" spc="100" dirty="0">
                <a:solidFill>
                  <a:srgbClr val="FFFFFF"/>
                </a:solidFill>
                <a:latin typeface="HelveticaNeueLT Std"/>
                <a:cs typeface="HelveticaNeueLT Std"/>
              </a:rPr>
            </a:br>
            <a:endParaRPr lang="en-US" spc="100" dirty="0">
              <a:solidFill>
                <a:srgbClr val="FFFFFF"/>
              </a:solidFill>
              <a:latin typeface="HelveticaNeueLT Std"/>
              <a:cs typeface="HelveticaNeueLT Std"/>
            </a:endParaRPr>
          </a:p>
        </p:txBody>
      </p:sp>
      <p:pic>
        <p:nvPicPr>
          <p:cNvPr id="8" name="Picture 7" descr="A581_YELLOW - Copy.jpg"/>
          <p:cNvPicPr>
            <a:picLocks noChangeAspect="1"/>
          </p:cNvPicPr>
          <p:nvPr/>
        </p:nvPicPr>
        <p:blipFill>
          <a:blip r:embed="rId2" cstate="screen">
            <a:extLst>
              <a:ext uri="{BEBA8EAE-BF5A-486C-A8C5-ECC9F3942E4B}">
                <a14:imgProps xmlns:a14="http://schemas.microsoft.com/office/drawing/2010/main">
                  <a14:imgLayer r:embed="rId3">
                    <a14:imgEffect>
                      <a14:backgroundRemoval t="3125" b="96458" l="9596" r="89899">
                        <a14:foregroundMark x1="34596" y1="38958" x2="34596" y2="38958"/>
                        <a14:foregroundMark x1="43434" y1="28750" x2="43434" y2="28750"/>
                        <a14:foregroundMark x1="30303" y1="18125" x2="30303" y2="18125"/>
                        <a14:foregroundMark x1="29545" y1="48125" x2="29798" y2="48125"/>
                        <a14:foregroundMark x1="28030" y1="46667" x2="28030" y2="46667"/>
                        <a14:foregroundMark x1="28788" y1="43333" x2="29545" y2="43125"/>
                        <a14:backgroundMark x1="25253" y1="38750" x2="25253" y2="38750"/>
                      </a14:backgroundRemoval>
                    </a14:imgEffect>
                  </a14:imgLayer>
                </a14:imgProps>
              </a:ext>
              <a:ext uri="{28A0092B-C50C-407E-A947-70E740481C1C}">
                <a14:useLocalDpi xmlns:a14="http://schemas.microsoft.com/office/drawing/2010/main"/>
              </a:ext>
            </a:extLst>
          </a:blip>
          <a:stretch>
            <a:fillRect/>
          </a:stretch>
        </p:blipFill>
        <p:spPr>
          <a:xfrm>
            <a:off x="0" y="472321"/>
            <a:ext cx="2228237" cy="2704784"/>
          </a:xfrm>
          <a:prstGeom prst="rect">
            <a:avLst/>
          </a:prstGeom>
        </p:spPr>
      </p:pic>
      <p:pic>
        <p:nvPicPr>
          <p:cNvPr id="12" name="Picture 11" descr="A455_LIGHT-BLUE.jpg"/>
          <p:cNvPicPr>
            <a:picLocks noChangeAspect="1"/>
          </p:cNvPicPr>
          <p:nvPr/>
        </p:nvPicPr>
        <p:blipFill>
          <a:blip r:embed="rId4" cstate="screen">
            <a:extLst>
              <a:ext uri="{BEBA8EAE-BF5A-486C-A8C5-ECC9F3942E4B}">
                <a14:imgProps xmlns:a14="http://schemas.microsoft.com/office/drawing/2010/main">
                  <a14:imgLayer r:embed="rId5">
                    <a14:imgEffect>
                      <a14:backgroundRemoval t="5497" b="95772" l="10000" r="90000"/>
                    </a14:imgEffect>
                  </a14:imgLayer>
                </a14:imgProps>
              </a:ext>
              <a:ext uri="{28A0092B-C50C-407E-A947-70E740481C1C}">
                <a14:useLocalDpi xmlns:a14="http://schemas.microsoft.com/office/drawing/2010/main"/>
              </a:ext>
            </a:extLst>
          </a:blip>
          <a:stretch>
            <a:fillRect/>
          </a:stretch>
        </p:blipFill>
        <p:spPr>
          <a:xfrm>
            <a:off x="2196470" y="672055"/>
            <a:ext cx="1938831" cy="2353483"/>
          </a:xfrm>
          <a:prstGeom prst="rect">
            <a:avLst/>
          </a:prstGeom>
        </p:spPr>
      </p:pic>
      <p:pic>
        <p:nvPicPr>
          <p:cNvPr id="13" name="Picture 12" descr="MA01317_BURGUNDY - Copy.jpg"/>
          <p:cNvPicPr>
            <a:picLocks noChangeAspect="1"/>
          </p:cNvPicPr>
          <p:nvPr/>
        </p:nvPicPr>
        <p:blipFill>
          <a:blip r:embed="rId6" cstate="screen">
            <a:extLst>
              <a:ext uri="{BEBA8EAE-BF5A-486C-A8C5-ECC9F3942E4B}">
                <a14:imgProps xmlns:a14="http://schemas.microsoft.com/office/drawing/2010/main">
                  <a14:imgLayer r:embed="rId7">
                    <a14:imgEffect>
                      <a14:backgroundRemoval t="4110" b="95108" l="9739" r="89549"/>
                    </a14:imgEffect>
                  </a14:imgLayer>
                </a14:imgProps>
              </a:ext>
              <a:ext uri="{28A0092B-C50C-407E-A947-70E740481C1C}">
                <a14:useLocalDpi xmlns:a14="http://schemas.microsoft.com/office/drawing/2010/main"/>
              </a:ext>
            </a:extLst>
          </a:blip>
          <a:stretch>
            <a:fillRect/>
          </a:stretch>
        </p:blipFill>
        <p:spPr>
          <a:xfrm>
            <a:off x="2141" y="3512410"/>
            <a:ext cx="2226096" cy="2702184"/>
          </a:xfrm>
          <a:prstGeom prst="rect">
            <a:avLst/>
          </a:prstGeom>
        </p:spPr>
      </p:pic>
      <p:pic>
        <p:nvPicPr>
          <p:cNvPr id="14" name="Picture 13" descr="MA01393_NAVY-RED.jpg"/>
          <p:cNvPicPr>
            <a:picLocks noChangeAspect="1"/>
          </p:cNvPicPr>
          <p:nvPr/>
        </p:nvPicPr>
        <p:blipFill>
          <a:blip r:embed="rId8" cstate="screen">
            <a:extLst>
              <a:ext uri="{BEBA8EAE-BF5A-486C-A8C5-ECC9F3942E4B}">
                <a14:imgProps xmlns:a14="http://schemas.microsoft.com/office/drawing/2010/main">
                  <a14:imgLayer r:embed="rId9">
                    <a14:imgEffect>
                      <a14:backgroundRemoval t="4754" b="96303" l="9615" r="89744"/>
                    </a14:imgEffect>
                  </a14:imgLayer>
                </a14:imgProps>
              </a:ext>
              <a:ext uri="{28A0092B-C50C-407E-A947-70E740481C1C}">
                <a14:useLocalDpi xmlns:a14="http://schemas.microsoft.com/office/drawing/2010/main"/>
              </a:ext>
            </a:extLst>
          </a:blip>
          <a:stretch>
            <a:fillRect/>
          </a:stretch>
        </p:blipFill>
        <p:spPr>
          <a:xfrm>
            <a:off x="2031915" y="3429000"/>
            <a:ext cx="2498475" cy="3032817"/>
          </a:xfrm>
          <a:prstGeom prst="rect">
            <a:avLst/>
          </a:prstGeom>
        </p:spPr>
      </p:pic>
    </p:spTree>
    <p:extLst>
      <p:ext uri="{BB962C8B-B14F-4D97-AF65-F5344CB8AC3E}">
        <p14:creationId xmlns:p14="http://schemas.microsoft.com/office/powerpoint/2010/main" val="16021325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linds(horizontal)">
                                      <p:cBhvr>
                                        <p:cTn id="13" dur="500"/>
                                        <p:tgtEl>
                                          <p:spTgt spid="7">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blinds(horizontal)">
                                      <p:cBhvr>
                                        <p:cTn id="16" dur="500"/>
                                        <p:tgtEl>
                                          <p:spTgt spid="7">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blinds(horizontal)">
                                      <p:cBhvr>
                                        <p:cTn id="19" dur="500"/>
                                        <p:tgtEl>
                                          <p:spTgt spid="7">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blinds(horizontal)">
                                      <p:cBhvr>
                                        <p:cTn id="22" dur="500"/>
                                        <p:tgtEl>
                                          <p:spTgt spid="7">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blinds(horizontal)">
                                      <p:cBhvr>
                                        <p:cTn id="2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470" y="0"/>
            <a:ext cx="6947529" cy="996283"/>
          </a:xfrm>
        </p:spPr>
        <p:txBody>
          <a:bodyPr>
            <a:normAutofit/>
          </a:bodyPr>
          <a:lstStyle/>
          <a:p>
            <a:pPr marL="0" indent="0"/>
            <a:r>
              <a:rPr lang="en-US" dirty="0" smtClean="0">
                <a:latin typeface="Acta Display Book"/>
                <a:cs typeface="Acta Display Book"/>
              </a:rPr>
              <a:t>The Tie</a:t>
            </a:r>
            <a:endParaRPr lang="en-US" dirty="0">
              <a:latin typeface="Acta Display Book"/>
              <a:cs typeface="Acta Display Book"/>
            </a:endParaRPr>
          </a:p>
        </p:txBody>
      </p:sp>
      <p:sp>
        <p:nvSpPr>
          <p:cNvPr id="7" name="TextBox 6"/>
          <p:cNvSpPr txBox="1"/>
          <p:nvPr/>
        </p:nvSpPr>
        <p:spPr>
          <a:xfrm>
            <a:off x="4749030" y="1231515"/>
            <a:ext cx="3979333" cy="4404284"/>
          </a:xfrm>
          <a:prstGeom prst="rect">
            <a:avLst/>
          </a:prstGeom>
          <a:noFill/>
        </p:spPr>
        <p:txBody>
          <a:bodyPr wrap="square" rtlCol="0">
            <a:spAutoFit/>
          </a:bodyPr>
          <a:lstStyle/>
          <a:p>
            <a:pPr marL="0" lvl="2">
              <a:lnSpc>
                <a:spcPct val="120000"/>
              </a:lnSpc>
              <a:spcBef>
                <a:spcPts val="576"/>
              </a:spcBef>
            </a:pPr>
            <a:r>
              <a:rPr lang="en-US" spc="100" dirty="0" smtClean="0">
                <a:solidFill>
                  <a:srgbClr val="FFFFFF"/>
                </a:solidFill>
                <a:latin typeface="HelveticaNeueLT Std"/>
                <a:cs typeface="HelveticaNeueLT Std"/>
              </a:rPr>
              <a:t>COLORS</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Yellow or a red tie with </a:t>
            </a:r>
            <a:br>
              <a:rPr lang="en-US" spc="100" dirty="0" smtClean="0">
                <a:solidFill>
                  <a:srgbClr val="FFFFFF"/>
                </a:solidFill>
                <a:latin typeface="HelveticaNeueLT Std"/>
                <a:cs typeface="HelveticaNeueLT Std"/>
              </a:rPr>
            </a:br>
            <a:r>
              <a:rPr lang="en-US" spc="100" dirty="0" smtClean="0">
                <a:solidFill>
                  <a:srgbClr val="FFFFFF"/>
                </a:solidFill>
                <a:latin typeface="HelveticaNeueLT Std"/>
                <a:cs typeface="HelveticaNeueLT Std"/>
              </a:rPr>
              <a:t>   white shirt is classic</a:t>
            </a:r>
            <a:br>
              <a:rPr lang="en-US" spc="100" dirty="0" smtClean="0">
                <a:solidFill>
                  <a:srgbClr val="FFFFFF"/>
                </a:solidFill>
                <a:latin typeface="HelveticaNeueLT Std"/>
                <a:cs typeface="HelveticaNeueLT Std"/>
              </a:rPr>
            </a:br>
            <a:endParaRPr lang="en-US" spc="100" dirty="0">
              <a:solidFill>
                <a:srgbClr val="FFFFFF"/>
              </a:solidFill>
              <a:latin typeface="HelveticaNeueLT Std"/>
              <a:cs typeface="HelveticaNeueLT Std"/>
            </a:endParaRP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Tie color and pattern </a:t>
            </a:r>
            <a:br>
              <a:rPr lang="en-US" spc="100" dirty="0" smtClean="0">
                <a:solidFill>
                  <a:srgbClr val="FFFFFF"/>
                </a:solidFill>
                <a:latin typeface="HelveticaNeueLT Std"/>
                <a:cs typeface="HelveticaNeueLT Std"/>
              </a:rPr>
            </a:br>
            <a:r>
              <a:rPr lang="en-US" spc="100" dirty="0" smtClean="0">
                <a:solidFill>
                  <a:srgbClr val="FFFFFF"/>
                </a:solidFill>
                <a:latin typeface="HelveticaNeueLT Std"/>
                <a:cs typeface="HelveticaNeueLT Std"/>
              </a:rPr>
              <a:t>   non-distracting</a:t>
            </a:r>
            <a:br>
              <a:rPr lang="en-US" spc="100" dirty="0" smtClean="0">
                <a:solidFill>
                  <a:srgbClr val="FFFFFF"/>
                </a:solidFill>
                <a:latin typeface="HelveticaNeueLT Std"/>
                <a:cs typeface="HelveticaNeueLT Std"/>
              </a:rPr>
            </a:br>
            <a:r>
              <a:rPr lang="en-US" spc="100" dirty="0">
                <a:solidFill>
                  <a:srgbClr val="FFFFFF"/>
                </a:solidFill>
                <a:latin typeface="HelveticaNeueLT Std"/>
                <a:cs typeface="HelveticaNeueLT Std"/>
              </a:rPr>
              <a:t>    </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Solid colors or subtle patterns </a:t>
            </a:r>
            <a:br>
              <a:rPr lang="en-US" spc="100" dirty="0" smtClean="0">
                <a:solidFill>
                  <a:srgbClr val="FFFFFF"/>
                </a:solidFill>
                <a:latin typeface="HelveticaNeueLT Std"/>
                <a:cs typeface="HelveticaNeueLT Std"/>
              </a:rPr>
            </a:br>
            <a:r>
              <a:rPr lang="en-US" spc="100" dirty="0" smtClean="0">
                <a:solidFill>
                  <a:srgbClr val="FFFFFF"/>
                </a:solidFill>
                <a:latin typeface="HelveticaNeueLT Std"/>
                <a:cs typeface="HelveticaNeueLT Std"/>
              </a:rPr>
              <a:t>   such as stripes and dots are</a:t>
            </a:r>
            <a:br>
              <a:rPr lang="en-US" spc="100" dirty="0" smtClean="0">
                <a:solidFill>
                  <a:srgbClr val="FFFFFF"/>
                </a:solidFill>
                <a:latin typeface="HelveticaNeueLT Std"/>
                <a:cs typeface="HelveticaNeueLT Std"/>
              </a:rPr>
            </a:br>
            <a:r>
              <a:rPr lang="en-US" spc="100" dirty="0" smtClean="0">
                <a:solidFill>
                  <a:srgbClr val="FFFFFF"/>
                </a:solidFill>
                <a:latin typeface="HelveticaNeueLT Std"/>
                <a:cs typeface="HelveticaNeueLT Std"/>
              </a:rPr>
              <a:t>   preferred for business attire</a:t>
            </a:r>
            <a:r>
              <a:rPr lang="en-US" spc="100" dirty="0">
                <a:solidFill>
                  <a:srgbClr val="FFFFFF"/>
                </a:solidFill>
                <a:latin typeface="HelveticaNeueLT Std"/>
                <a:cs typeface="HelveticaNeueLT Std"/>
              </a:rPr>
              <a:t/>
            </a:r>
            <a:br>
              <a:rPr lang="en-US" spc="100" dirty="0">
                <a:solidFill>
                  <a:srgbClr val="FFFFFF"/>
                </a:solidFill>
                <a:latin typeface="HelveticaNeueLT Std"/>
                <a:cs typeface="HelveticaNeueLT Std"/>
              </a:rPr>
            </a:br>
            <a:r>
              <a:rPr lang="en-US" spc="100" dirty="0">
                <a:solidFill>
                  <a:srgbClr val="FFFFFF"/>
                </a:solidFill>
                <a:latin typeface="HelveticaNeueLT Std"/>
                <a:cs typeface="HelveticaNeueLT Std"/>
              </a:rPr>
              <a:t/>
            </a:r>
            <a:br>
              <a:rPr lang="en-US" spc="100" dirty="0">
                <a:solidFill>
                  <a:srgbClr val="FFFFFF"/>
                </a:solidFill>
                <a:latin typeface="HelveticaNeueLT Std"/>
                <a:cs typeface="HelveticaNeueLT Std"/>
              </a:rPr>
            </a:br>
            <a:endParaRPr lang="en-US" spc="100" dirty="0">
              <a:solidFill>
                <a:srgbClr val="FFFFFF"/>
              </a:solidFill>
              <a:latin typeface="HelveticaNeueLT Std"/>
              <a:cs typeface="HelveticaNeueLT Std"/>
            </a:endParaRPr>
          </a:p>
        </p:txBody>
      </p:sp>
      <p:pic>
        <p:nvPicPr>
          <p:cNvPr id="8" name="Picture 7" descr="A581_YELLOW - Copy.jpg"/>
          <p:cNvPicPr>
            <a:picLocks noChangeAspect="1"/>
          </p:cNvPicPr>
          <p:nvPr/>
        </p:nvPicPr>
        <p:blipFill>
          <a:blip r:embed="rId2" cstate="screen">
            <a:extLst>
              <a:ext uri="{BEBA8EAE-BF5A-486C-A8C5-ECC9F3942E4B}">
                <a14:imgProps xmlns:a14="http://schemas.microsoft.com/office/drawing/2010/main">
                  <a14:imgLayer r:embed="rId3">
                    <a14:imgEffect>
                      <a14:backgroundRemoval t="3125" b="96458" l="9596" r="89899">
                        <a14:foregroundMark x1="34596" y1="38958" x2="34596" y2="38958"/>
                        <a14:foregroundMark x1="43434" y1="28750" x2="43434" y2="28750"/>
                        <a14:foregroundMark x1="30303" y1="18125" x2="30303" y2="18125"/>
                        <a14:foregroundMark x1="29545" y1="48125" x2="29798" y2="48125"/>
                        <a14:foregroundMark x1="28030" y1="46667" x2="28030" y2="46667"/>
                        <a14:foregroundMark x1="28788" y1="43333" x2="29545" y2="43125"/>
                        <a14:backgroundMark x1="25253" y1="38750" x2="25253" y2="38750"/>
                      </a14:backgroundRemoval>
                    </a14:imgEffect>
                  </a14:imgLayer>
                </a14:imgProps>
              </a:ext>
              <a:ext uri="{28A0092B-C50C-407E-A947-70E740481C1C}">
                <a14:useLocalDpi xmlns:a14="http://schemas.microsoft.com/office/drawing/2010/main"/>
              </a:ext>
            </a:extLst>
          </a:blip>
          <a:stretch>
            <a:fillRect/>
          </a:stretch>
        </p:blipFill>
        <p:spPr>
          <a:xfrm>
            <a:off x="0" y="472321"/>
            <a:ext cx="2228237" cy="2704784"/>
          </a:xfrm>
          <a:prstGeom prst="rect">
            <a:avLst/>
          </a:prstGeom>
        </p:spPr>
      </p:pic>
      <p:pic>
        <p:nvPicPr>
          <p:cNvPr id="12" name="Picture 11" descr="A455_LIGHT-BLUE.jpg"/>
          <p:cNvPicPr>
            <a:picLocks noChangeAspect="1"/>
          </p:cNvPicPr>
          <p:nvPr/>
        </p:nvPicPr>
        <p:blipFill>
          <a:blip r:embed="rId4" cstate="screen">
            <a:extLst>
              <a:ext uri="{BEBA8EAE-BF5A-486C-A8C5-ECC9F3942E4B}">
                <a14:imgProps xmlns:a14="http://schemas.microsoft.com/office/drawing/2010/main">
                  <a14:imgLayer r:embed="rId5">
                    <a14:imgEffect>
                      <a14:backgroundRemoval t="5497" b="95772" l="10000" r="90000"/>
                    </a14:imgEffect>
                  </a14:imgLayer>
                </a14:imgProps>
              </a:ext>
              <a:ext uri="{28A0092B-C50C-407E-A947-70E740481C1C}">
                <a14:useLocalDpi xmlns:a14="http://schemas.microsoft.com/office/drawing/2010/main"/>
              </a:ext>
            </a:extLst>
          </a:blip>
          <a:stretch>
            <a:fillRect/>
          </a:stretch>
        </p:blipFill>
        <p:spPr>
          <a:xfrm>
            <a:off x="2196470" y="672055"/>
            <a:ext cx="1938831" cy="2353483"/>
          </a:xfrm>
          <a:prstGeom prst="rect">
            <a:avLst/>
          </a:prstGeom>
        </p:spPr>
      </p:pic>
      <p:pic>
        <p:nvPicPr>
          <p:cNvPr id="13" name="Picture 12" descr="MA01317_BURGUNDY - Copy.jpg"/>
          <p:cNvPicPr>
            <a:picLocks noChangeAspect="1"/>
          </p:cNvPicPr>
          <p:nvPr/>
        </p:nvPicPr>
        <p:blipFill>
          <a:blip r:embed="rId6" cstate="screen">
            <a:extLst>
              <a:ext uri="{BEBA8EAE-BF5A-486C-A8C5-ECC9F3942E4B}">
                <a14:imgProps xmlns:a14="http://schemas.microsoft.com/office/drawing/2010/main">
                  <a14:imgLayer r:embed="rId7">
                    <a14:imgEffect>
                      <a14:backgroundRemoval t="4110" b="95108" l="9739" r="89549"/>
                    </a14:imgEffect>
                  </a14:imgLayer>
                </a14:imgProps>
              </a:ext>
              <a:ext uri="{28A0092B-C50C-407E-A947-70E740481C1C}">
                <a14:useLocalDpi xmlns:a14="http://schemas.microsoft.com/office/drawing/2010/main"/>
              </a:ext>
            </a:extLst>
          </a:blip>
          <a:stretch>
            <a:fillRect/>
          </a:stretch>
        </p:blipFill>
        <p:spPr>
          <a:xfrm>
            <a:off x="2141" y="3512410"/>
            <a:ext cx="2226096" cy="2702184"/>
          </a:xfrm>
          <a:prstGeom prst="rect">
            <a:avLst/>
          </a:prstGeom>
        </p:spPr>
      </p:pic>
      <p:pic>
        <p:nvPicPr>
          <p:cNvPr id="14" name="Picture 13" descr="MA01393_NAVY-RED.jpg"/>
          <p:cNvPicPr>
            <a:picLocks noChangeAspect="1"/>
          </p:cNvPicPr>
          <p:nvPr/>
        </p:nvPicPr>
        <p:blipFill>
          <a:blip r:embed="rId8" cstate="screen">
            <a:extLst>
              <a:ext uri="{BEBA8EAE-BF5A-486C-A8C5-ECC9F3942E4B}">
                <a14:imgProps xmlns:a14="http://schemas.microsoft.com/office/drawing/2010/main">
                  <a14:imgLayer r:embed="rId9">
                    <a14:imgEffect>
                      <a14:backgroundRemoval t="4754" b="96303" l="9615" r="89744"/>
                    </a14:imgEffect>
                  </a14:imgLayer>
                </a14:imgProps>
              </a:ext>
              <a:ext uri="{28A0092B-C50C-407E-A947-70E740481C1C}">
                <a14:useLocalDpi xmlns:a14="http://schemas.microsoft.com/office/drawing/2010/main"/>
              </a:ext>
            </a:extLst>
          </a:blip>
          <a:stretch>
            <a:fillRect/>
          </a:stretch>
        </p:blipFill>
        <p:spPr>
          <a:xfrm>
            <a:off x="2031915" y="3429000"/>
            <a:ext cx="2498475" cy="3032817"/>
          </a:xfrm>
          <a:prstGeom prst="rect">
            <a:avLst/>
          </a:prstGeom>
        </p:spPr>
      </p:pic>
    </p:spTree>
    <p:extLst>
      <p:ext uri="{BB962C8B-B14F-4D97-AF65-F5344CB8AC3E}">
        <p14:creationId xmlns:p14="http://schemas.microsoft.com/office/powerpoint/2010/main" val="41000199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470" y="0"/>
            <a:ext cx="6947529" cy="996283"/>
          </a:xfrm>
        </p:spPr>
        <p:txBody>
          <a:bodyPr>
            <a:normAutofit/>
          </a:bodyPr>
          <a:lstStyle/>
          <a:p>
            <a:pPr marL="0" indent="0"/>
            <a:r>
              <a:rPr lang="en-US" dirty="0" smtClean="0">
                <a:latin typeface="Acta Display Book"/>
                <a:cs typeface="Acta Display Book"/>
              </a:rPr>
              <a:t>The Tie</a:t>
            </a:r>
            <a:endParaRPr lang="en-US" dirty="0">
              <a:latin typeface="Acta Display Book"/>
              <a:cs typeface="Acta Display Book"/>
            </a:endParaRPr>
          </a:p>
        </p:txBody>
      </p:sp>
      <p:sp>
        <p:nvSpPr>
          <p:cNvPr id="7" name="TextBox 6"/>
          <p:cNvSpPr txBox="1"/>
          <p:nvPr/>
        </p:nvSpPr>
        <p:spPr>
          <a:xfrm>
            <a:off x="4749030" y="1231515"/>
            <a:ext cx="3979333" cy="4773615"/>
          </a:xfrm>
          <a:prstGeom prst="rect">
            <a:avLst/>
          </a:prstGeom>
          <a:noFill/>
        </p:spPr>
        <p:txBody>
          <a:bodyPr wrap="square" rtlCol="0">
            <a:spAutoFit/>
          </a:bodyPr>
          <a:lstStyle/>
          <a:p>
            <a:pPr marL="0" lvl="2">
              <a:lnSpc>
                <a:spcPct val="120000"/>
              </a:lnSpc>
              <a:spcBef>
                <a:spcPts val="576"/>
              </a:spcBef>
            </a:pPr>
            <a:r>
              <a:rPr lang="en-US" spc="100" dirty="0" smtClean="0">
                <a:solidFill>
                  <a:srgbClr val="FFFFFF"/>
                </a:solidFill>
                <a:latin typeface="HelveticaNeueLT Std"/>
                <a:cs typeface="HelveticaNeueLT Std"/>
              </a:rPr>
              <a:t>SHIRT &amp; TIE SELECTION</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Large checkered tie with a</a:t>
            </a:r>
            <a:br>
              <a:rPr lang="en-US" spc="100" dirty="0" smtClean="0">
                <a:solidFill>
                  <a:srgbClr val="FFFFFF"/>
                </a:solidFill>
                <a:latin typeface="HelveticaNeueLT Std"/>
                <a:cs typeface="HelveticaNeueLT Std"/>
              </a:rPr>
            </a:br>
            <a:r>
              <a:rPr lang="en-US" spc="100" dirty="0" smtClean="0">
                <a:solidFill>
                  <a:srgbClr val="FFFFFF"/>
                </a:solidFill>
                <a:latin typeface="HelveticaNeueLT Std"/>
                <a:cs typeface="HelveticaNeueLT Std"/>
              </a:rPr>
              <a:t>   small checkered shirt</a:t>
            </a:r>
            <a:br>
              <a:rPr lang="en-US" spc="100" dirty="0" smtClean="0">
                <a:solidFill>
                  <a:srgbClr val="FFFFFF"/>
                </a:solidFill>
                <a:latin typeface="HelveticaNeueLT Std"/>
                <a:cs typeface="HelveticaNeueLT Std"/>
              </a:rPr>
            </a:br>
            <a:endParaRPr lang="en-US" spc="100" dirty="0">
              <a:solidFill>
                <a:srgbClr val="FFFFFF"/>
              </a:solidFill>
              <a:latin typeface="HelveticaNeueLT Std"/>
              <a:cs typeface="HelveticaNeueLT Std"/>
            </a:endParaRP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Pair a wide striped tie with  </a:t>
            </a:r>
            <a:br>
              <a:rPr lang="en-US" spc="100" dirty="0" smtClean="0">
                <a:solidFill>
                  <a:srgbClr val="FFFFFF"/>
                </a:solidFill>
                <a:latin typeface="HelveticaNeueLT Std"/>
                <a:cs typeface="HelveticaNeueLT Std"/>
              </a:rPr>
            </a:br>
            <a:r>
              <a:rPr lang="en-US" spc="100" dirty="0" smtClean="0">
                <a:solidFill>
                  <a:srgbClr val="FFFFFF"/>
                </a:solidFill>
                <a:latin typeface="HelveticaNeueLT Std"/>
                <a:cs typeface="HelveticaNeueLT Std"/>
              </a:rPr>
              <a:t>  </a:t>
            </a:r>
            <a:r>
              <a:rPr lang="en-US" spc="100" dirty="0">
                <a:solidFill>
                  <a:srgbClr val="FFFFFF"/>
                </a:solidFill>
                <a:latin typeface="HelveticaNeueLT Std"/>
                <a:cs typeface="HelveticaNeueLT Std"/>
              </a:rPr>
              <a:t> </a:t>
            </a:r>
            <a:r>
              <a:rPr lang="en-US" spc="100" dirty="0" smtClean="0">
                <a:solidFill>
                  <a:srgbClr val="FFFFFF"/>
                </a:solidFill>
                <a:latin typeface="HelveticaNeueLT Std"/>
                <a:cs typeface="HelveticaNeueLT Std"/>
              </a:rPr>
              <a:t>a thin striped shirt</a:t>
            </a:r>
            <a:br>
              <a:rPr lang="en-US" spc="100" dirty="0" smtClean="0">
                <a:solidFill>
                  <a:srgbClr val="FFFFFF"/>
                </a:solidFill>
                <a:latin typeface="HelveticaNeueLT Std"/>
                <a:cs typeface="HelveticaNeueLT Std"/>
              </a:rPr>
            </a:br>
            <a:r>
              <a:rPr lang="en-US" spc="100" dirty="0">
                <a:solidFill>
                  <a:srgbClr val="FFFFFF"/>
                </a:solidFill>
                <a:latin typeface="HelveticaNeueLT Std"/>
                <a:cs typeface="HelveticaNeueLT Std"/>
              </a:rPr>
              <a:t>    </a:t>
            </a: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The focus should be on either </a:t>
            </a:r>
            <a:br>
              <a:rPr lang="en-US" spc="100" dirty="0" smtClean="0">
                <a:solidFill>
                  <a:srgbClr val="FFFFFF"/>
                </a:solidFill>
                <a:latin typeface="HelveticaNeueLT Std"/>
                <a:cs typeface="HelveticaNeueLT Std"/>
              </a:rPr>
            </a:br>
            <a:r>
              <a:rPr lang="en-US" spc="100" dirty="0" smtClean="0">
                <a:solidFill>
                  <a:srgbClr val="FFFFFF"/>
                </a:solidFill>
                <a:latin typeface="HelveticaNeueLT Std"/>
                <a:cs typeface="HelveticaNeueLT Std"/>
              </a:rPr>
              <a:t>   the tie or the </a:t>
            </a:r>
            <a:r>
              <a:rPr lang="en-US" spc="100" dirty="0" smtClean="0">
                <a:solidFill>
                  <a:srgbClr val="FFFFFF"/>
                </a:solidFill>
                <a:latin typeface="HelveticaNeueLT Std"/>
                <a:cs typeface="HelveticaNeueLT Std"/>
              </a:rPr>
              <a:t>shirt</a:t>
            </a:r>
          </a:p>
          <a:p>
            <a:pPr marL="0" lvl="3">
              <a:lnSpc>
                <a:spcPct val="120000"/>
              </a:lnSpc>
              <a:spcBef>
                <a:spcPts val="576"/>
              </a:spcBef>
            </a:pPr>
            <a:endParaRPr lang="en-US" spc="100" dirty="0" smtClean="0">
              <a:solidFill>
                <a:srgbClr val="FFFFFF"/>
              </a:solidFill>
              <a:latin typeface="HelveticaNeueLT Std"/>
              <a:cs typeface="HelveticaNeueLT Std"/>
            </a:endParaRPr>
          </a:p>
          <a:p>
            <a:pPr marL="0" lvl="3" indent="-192024">
              <a:lnSpc>
                <a:spcPct val="120000"/>
              </a:lnSpc>
              <a:spcBef>
                <a:spcPts val="576"/>
              </a:spcBef>
              <a:buFont typeface="Arial"/>
              <a:buChar char="•"/>
            </a:pPr>
            <a:r>
              <a:rPr lang="en-US" spc="100" dirty="0" smtClean="0">
                <a:solidFill>
                  <a:srgbClr val="FFFFFF"/>
                </a:solidFill>
                <a:latin typeface="HelveticaNeueLT Std"/>
                <a:cs typeface="HelveticaNeueLT Std"/>
              </a:rPr>
              <a:t>Tie tip is same level as the </a:t>
            </a:r>
            <a:br>
              <a:rPr lang="en-US" spc="100" dirty="0" smtClean="0">
                <a:solidFill>
                  <a:srgbClr val="FFFFFF"/>
                </a:solidFill>
                <a:latin typeface="HelveticaNeueLT Std"/>
                <a:cs typeface="HelveticaNeueLT Std"/>
              </a:rPr>
            </a:br>
            <a:r>
              <a:rPr lang="en-US" spc="100" dirty="0" smtClean="0">
                <a:solidFill>
                  <a:srgbClr val="FFFFFF"/>
                </a:solidFill>
                <a:latin typeface="HelveticaNeueLT Std"/>
                <a:cs typeface="HelveticaNeueLT Std"/>
              </a:rPr>
              <a:t>   bottom of your belt buckle</a:t>
            </a:r>
            <a:br>
              <a:rPr lang="en-US" spc="100" dirty="0" smtClean="0">
                <a:solidFill>
                  <a:srgbClr val="FFFFFF"/>
                </a:solidFill>
                <a:latin typeface="HelveticaNeueLT Std"/>
                <a:cs typeface="HelveticaNeueLT Std"/>
              </a:rPr>
            </a:br>
            <a:endParaRPr lang="en-US" spc="100" dirty="0">
              <a:solidFill>
                <a:srgbClr val="FFFFFF"/>
              </a:solidFill>
              <a:latin typeface="HelveticaNeueLT Std"/>
              <a:cs typeface="HelveticaNeueLT Std"/>
            </a:endParaRPr>
          </a:p>
        </p:txBody>
      </p:sp>
      <p:pic>
        <p:nvPicPr>
          <p:cNvPr id="3" name="Picture 2" descr="2015-02-09 SHIRT TIE PAIRINGS 03.jpg"/>
          <p:cNvPicPr>
            <a:picLocks noChangeAspect="1"/>
          </p:cNvPicPr>
          <p:nvPr/>
        </p:nvPicPr>
        <p:blipFill>
          <a:blip r:embed="rId2" cstate="screen">
            <a:extLst>
              <a:ext uri="{BEBA8EAE-BF5A-486C-A8C5-ECC9F3942E4B}">
                <a14:imgProps xmlns:a14="http://schemas.microsoft.com/office/drawing/2010/main">
                  <a14:imgLayer r:embed="rId3">
                    <a14:imgEffect>
                      <a14:backgroundRemoval t="9915" b="89979" l="4317" r="91767"/>
                    </a14:imgEffect>
                  </a14:imgLayer>
                </a14:imgProps>
              </a:ext>
              <a:ext uri="{28A0092B-C50C-407E-A947-70E740481C1C}">
                <a14:useLocalDpi xmlns:a14="http://schemas.microsoft.com/office/drawing/2010/main"/>
              </a:ext>
            </a:extLst>
          </a:blip>
          <a:stretch>
            <a:fillRect/>
          </a:stretch>
        </p:blipFill>
        <p:spPr>
          <a:xfrm>
            <a:off x="283851" y="-1011832"/>
            <a:ext cx="3791388" cy="5685565"/>
          </a:xfrm>
          <a:prstGeom prst="rect">
            <a:avLst/>
          </a:prstGeom>
        </p:spPr>
      </p:pic>
      <p:pic>
        <p:nvPicPr>
          <p:cNvPr id="4" name="Picture 3" descr="2015-02-09 SHIRT TIE PAIRINGS 02.jpg"/>
          <p:cNvPicPr>
            <a:picLocks noChangeAspect="1"/>
          </p:cNvPicPr>
          <p:nvPr/>
        </p:nvPicPr>
        <p:blipFill>
          <a:blip r:embed="rId4" cstate="screen">
            <a:extLst>
              <a:ext uri="{BEBA8EAE-BF5A-486C-A8C5-ECC9F3942E4B}">
                <a14:imgProps xmlns:a14="http://schemas.microsoft.com/office/drawing/2010/main">
                  <a14:imgLayer r:embed="rId5">
                    <a14:imgEffect>
                      <a14:backgroundRemoval t="9915" b="89979" l="6635" r="94884">
                        <a14:backgroundMark x1="12070" y1="64446" x2="12070" y2="64446"/>
                      </a14:backgroundRemoval>
                    </a14:imgEffect>
                  </a14:imgLayer>
                </a14:imgProps>
              </a:ext>
              <a:ext uri="{28A0092B-C50C-407E-A947-70E740481C1C}">
                <a14:useLocalDpi xmlns:a14="http://schemas.microsoft.com/office/drawing/2010/main"/>
              </a:ext>
            </a:extLst>
          </a:blip>
          <a:stretch>
            <a:fillRect/>
          </a:stretch>
        </p:blipFill>
        <p:spPr>
          <a:xfrm>
            <a:off x="0" y="1759943"/>
            <a:ext cx="4075239" cy="6111229"/>
          </a:xfrm>
          <a:prstGeom prst="rect">
            <a:avLst/>
          </a:prstGeom>
        </p:spPr>
      </p:pic>
    </p:spTree>
    <p:extLst>
      <p:ext uri="{BB962C8B-B14F-4D97-AF65-F5344CB8AC3E}">
        <p14:creationId xmlns:p14="http://schemas.microsoft.com/office/powerpoint/2010/main" val="6294175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blinds(horizontal)">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61629"/>
          </a:xfrm>
        </p:spPr>
        <p:txBody>
          <a:bodyPr>
            <a:normAutofit/>
          </a:bodyPr>
          <a:lstStyle/>
          <a:p>
            <a:pPr marL="0" indent="0"/>
            <a:r>
              <a:rPr lang="en-US" sz="4800" spc="60" dirty="0" smtClean="0">
                <a:latin typeface="Acta Display Book"/>
                <a:cs typeface="Acta Display Book"/>
              </a:rPr>
              <a:t>Business Casual</a:t>
            </a:r>
            <a:endParaRPr lang="en-US" sz="4800" spc="60" dirty="0">
              <a:latin typeface="Acta Display Book"/>
              <a:cs typeface="Acta Display Book"/>
            </a:endParaRPr>
          </a:p>
        </p:txBody>
      </p:sp>
    </p:spTree>
    <p:extLst>
      <p:ext uri="{BB962C8B-B14F-4D97-AF65-F5344CB8AC3E}">
        <p14:creationId xmlns:p14="http://schemas.microsoft.com/office/powerpoint/2010/main" val="1535037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81600" y="5308600"/>
            <a:ext cx="2980267" cy="369332"/>
          </a:xfrm>
          <a:prstGeom prst="rect">
            <a:avLst/>
          </a:prstGeom>
          <a:noFill/>
        </p:spPr>
        <p:txBody>
          <a:bodyPr wrap="square" rtlCol="0">
            <a:spAutoFit/>
          </a:bodyPr>
          <a:lstStyle/>
          <a:p>
            <a:endParaRPr lang="en-US" dirty="0"/>
          </a:p>
        </p:txBody>
      </p:sp>
      <p:sp>
        <p:nvSpPr>
          <p:cNvPr id="2" name="Title 1"/>
          <p:cNvSpPr>
            <a:spLocks noGrp="1"/>
          </p:cNvSpPr>
          <p:nvPr>
            <p:ph type="ctrTitle"/>
          </p:nvPr>
        </p:nvSpPr>
        <p:spPr>
          <a:xfrm>
            <a:off x="3766452" y="3242142"/>
            <a:ext cx="5093208" cy="1364698"/>
          </a:xfrm>
        </p:spPr>
        <p:txBody>
          <a:bodyPr>
            <a:noAutofit/>
          </a:bodyPr>
          <a:lstStyle/>
          <a:p>
            <a:pPr algn="ctr">
              <a:lnSpc>
                <a:spcPct val="90000"/>
              </a:lnSpc>
            </a:pPr>
            <a:r>
              <a:rPr lang="en-US" sz="3600" spc="120" dirty="0">
                <a:latin typeface="Acta Display Medium"/>
                <a:cs typeface="Acta Display Medium"/>
              </a:rPr>
              <a:t>THE STYLE MANUAL </a:t>
            </a:r>
            <a:br>
              <a:rPr lang="en-US" sz="3600" spc="120" dirty="0">
                <a:latin typeface="Acta Display Medium"/>
                <a:cs typeface="Acta Display Medium"/>
              </a:rPr>
            </a:br>
            <a:r>
              <a:rPr lang="en-US" sz="3600" spc="120" dirty="0">
                <a:latin typeface="Acta Display Medium"/>
                <a:cs typeface="Acta Display Medium"/>
              </a:rPr>
              <a:t>FOR </a:t>
            </a:r>
            <a:r>
              <a:rPr lang="en-US" sz="3600" spc="120" dirty="0" smtClean="0">
                <a:latin typeface="Acta Display Medium"/>
                <a:cs typeface="Acta Display Medium"/>
              </a:rPr>
              <a:t>HER</a:t>
            </a:r>
            <a:endParaRPr lang="en-US" sz="3300" spc="120" dirty="0">
              <a:latin typeface="Helvetica Neue"/>
              <a:cs typeface="Helvetica Neue"/>
            </a:endParaRPr>
          </a:p>
        </p:txBody>
      </p:sp>
      <p:pic>
        <p:nvPicPr>
          <p:cNvPr id="5" name="Picture 4" descr="BrooksBrothersLogo_White_Script only.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32719" y="2326269"/>
            <a:ext cx="4461716" cy="713875"/>
          </a:xfrm>
          <a:prstGeom prst="rect">
            <a:avLst/>
          </a:prstGeom>
        </p:spPr>
      </p:pic>
      <p:pic>
        <p:nvPicPr>
          <p:cNvPr id="3" name="Picture 2" descr="FA_Icons_Womens_Shot6_782_v2-2_CMYK_CM.ps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2912" r="96787">
                        <a14:foregroundMark x1="76406" y1="39702" x2="77711" y2="40544"/>
                        <a14:foregroundMark x1="78012" y1="47539" x2="78012" y2="47539"/>
                        <a14:foregroundMark x1="77811" y1="44819" x2="77811" y2="44819"/>
                        <a14:foregroundMark x1="77008" y1="42746" x2="79116" y2="42617"/>
                        <a14:foregroundMark x1="76305" y1="38342" x2="78414" y2="38083"/>
                        <a14:foregroundMark x1="79217" y1="52073" x2="68876" y2="50842"/>
                        <a14:foregroundMark x1="79217" y1="62500" x2="76305" y2="30505"/>
                        <a14:foregroundMark x1="77811" y1="35492" x2="70984" y2="36399"/>
                        <a14:foregroundMark x1="77711" y1="25712" x2="78012" y2="25842"/>
                        <a14:foregroundMark x1="76506" y1="26360" x2="71386" y2="26295"/>
                        <a14:foregroundMark x1="76406" y1="23057" x2="71787" y2="24028"/>
                        <a14:foregroundMark x1="80020" y1="1749" x2="47390" y2="5959"/>
                        <a14:foregroundMark x1="78614" y1="5959" x2="51807" y2="11205"/>
                        <a14:foregroundMark x1="75904" y1="17098" x2="59940" y2="12111"/>
                        <a14:foregroundMark x1="82028" y1="1554" x2="61948" y2="2008"/>
                        <a14:foregroundMark x1="78012" y1="8549" x2="69076" y2="4404"/>
                        <a14:foregroundMark x1="78213" y1="29922" x2="60643" y2="25518"/>
                        <a14:foregroundMark x1="75402" y1="21891" x2="68474" y2="22733"/>
                        <a14:foregroundMark x1="74699" y1="20466" x2="71687" y2="20855"/>
                        <a14:foregroundMark x1="78213" y1="37176" x2="73193" y2="36852"/>
                        <a14:foregroundMark x1="78213" y1="34845" x2="75904" y2="34585"/>
                        <a14:foregroundMark x1="78815" y1="43588" x2="70482" y2="43005"/>
                        <a14:foregroundMark x1="79116" y1="45984" x2="72289" y2="42617"/>
                        <a14:foregroundMark x1="78815" y1="44430" x2="74096" y2="43523"/>
                        <a14:foregroundMark x1="78414" y1="41775" x2="72590" y2="40544"/>
                        <a14:foregroundMark x1="78715" y1="41127" x2="74096" y2="39637"/>
                        <a14:foregroundMark x1="78414" y1="39702" x2="76305" y2="38990"/>
                        <a14:foregroundMark x1="26506" y1="98381" x2="40763" y2="88795"/>
                        <a14:foregroundMark x1="18976" y1="74028" x2="24900" y2="73510"/>
                        <a14:foregroundMark x1="77410" y1="53303" x2="77410" y2="53303"/>
                        <a14:foregroundMark x1="77912" y1="38666" x2="77912" y2="38666"/>
                        <a14:foregroundMark x1="78614" y1="35751" x2="78614" y2="35751"/>
                        <a14:foregroundMark x1="79217" y1="68523" x2="78514" y2="68653"/>
                        <a14:foregroundMark x1="79618" y1="67228" x2="78213" y2="67422"/>
                        <a14:foregroundMark x1="79317" y1="65933" x2="78815" y2="65933"/>
                        <a14:foregroundMark x1="79317" y1="63407" x2="78715" y2="63601"/>
                        <a14:foregroundMark x1="79618" y1="64767" x2="79317" y2="64832"/>
                        <a14:foregroundMark x1="79819" y1="71114" x2="79819" y2="71114"/>
                        <a14:foregroundMark x1="79819" y1="71114" x2="78112" y2="70272"/>
                        <a14:foregroundMark x1="18775" y1="69624" x2="19076" y2="69624"/>
                        <a14:foregroundMark x1="18675" y1="70855" x2="19378" y2="70855"/>
                        <a14:foregroundMark x1="18574" y1="72215" x2="19679" y2="72150"/>
                        <a14:foregroundMark x1="18876" y1="75130" x2="20181" y2="75130"/>
                        <a14:foregroundMark x1="18976" y1="75972" x2="20281" y2="76101"/>
                        <a14:foregroundMark x1="19177" y1="66321" x2="19478" y2="66256"/>
                        <a14:foregroundMark x1="18173" y1="65738" x2="18574" y2="65609"/>
                        <a14:foregroundMark x1="19076" y1="68782" x2="19076" y2="68782"/>
                        <a14:foregroundMark x1="55020" y1="89573" x2="55020" y2="89573"/>
                        <a14:foregroundMark x1="57631" y1="88860" x2="57631" y2="88860"/>
                        <a14:foregroundMark x1="59940" y1="88472" x2="59940" y2="88472"/>
                        <a14:foregroundMark x1="59940" y1="88472" x2="59940" y2="88472"/>
                        <a14:foregroundMark x1="61245" y1="90350" x2="61245" y2="90350"/>
                        <a14:foregroundMark x1="52410" y1="89508" x2="52410" y2="89508"/>
                        <a14:foregroundMark x1="44076" y1="96762" x2="44378" y2="96762"/>
                        <a14:foregroundMark x1="80622" y1="82513" x2="80622" y2="82513"/>
                        <a14:foregroundMark x1="20582" y1="78044" x2="20582" y2="78044"/>
                        <a14:foregroundMark x1="24498" y1="89313" x2="24498" y2="89313"/>
                        <a14:foregroundMark x1="24498" y1="89313" x2="24498" y2="89313"/>
                        <a14:foregroundMark x1="22088" y1="86593" x2="22088" y2="86593"/>
                        <a14:foregroundMark x1="20482" y1="79534" x2="20482" y2="79534"/>
                        <a14:foregroundMark x1="20884" y1="79793" x2="22892" y2="86593"/>
                        <a14:foregroundMark x1="14357" y1="84715" x2="13956" y2="84715"/>
                        <a14:foregroundMark x1="10843" y1="85687" x2="10843" y2="85687"/>
                        <a14:foregroundMark x1="7530" y1="76295" x2="5924" y2="99935"/>
                        <a14:foregroundMark x1="5522" y1="99093" x2="5723" y2="90026"/>
                        <a14:foregroundMark x1="5221" y1="76166" x2="5522" y2="76619"/>
                        <a14:backgroundMark x1="89859" y1="20920" x2="89859" y2="20920"/>
                        <a14:backgroundMark x1="89859" y1="9326" x2="83835" y2="12047"/>
                        <a14:backgroundMark x1="76908" y1="9003" x2="76908" y2="9003"/>
                        <a14:backgroundMark x1="50602" y1="87565" x2="48795" y2="99870"/>
                        <a14:backgroundMark x1="57932" y1="89961" x2="53414" y2="92746"/>
                        <a14:backgroundMark x1="57129" y1="86917" x2="50100" y2="87953"/>
                        <a14:backgroundMark x1="58735" y1="98575" x2="49799" y2="96373"/>
                        <a14:backgroundMark x1="57831" y1="95661" x2="55522" y2="92487"/>
                        <a14:backgroundMark x1="58133" y1="93718" x2="57731" y2="91192"/>
                        <a14:backgroundMark x1="57932" y1="70725" x2="57932" y2="70725"/>
                        <a14:backgroundMark x1="60442" y1="72927" x2="60442" y2="73187"/>
                        <a14:backgroundMark x1="79016" y1="76036" x2="79116" y2="75842"/>
                        <a14:backgroundMark x1="58233" y1="87953" x2="58233" y2="87953"/>
                        <a14:backgroundMark x1="56426" y1="88601" x2="56426" y2="88601"/>
                        <a14:backgroundMark x1="52912" y1="89378" x2="55321" y2="88860"/>
                        <a14:backgroundMark x1="59438" y1="89702" x2="59438" y2="89702"/>
                        <a14:backgroundMark x1="59438" y1="89702" x2="59438" y2="89702"/>
                        <a14:backgroundMark x1="53313" y1="94948" x2="53313" y2="94948"/>
                        <a14:backgroundMark x1="58936" y1="88083" x2="58936" y2="88083"/>
                        <a14:backgroundMark x1="58434" y1="86982" x2="58434" y2="86464"/>
                        <a14:backgroundMark x1="15361" y1="86852" x2="15361" y2="86852"/>
                        <a14:backgroundMark x1="15361" y1="86852" x2="15361" y2="86852"/>
                        <a14:backgroundMark x1="10341" y1="73640" x2="12149" y2="97927"/>
                        <a14:backgroundMark x1="1606" y1="93329" x2="6727" y2="92940"/>
                        <a14:backgroundMark x1="1406" y1="99417" x2="7129" y2="95272"/>
                        <a14:backgroundMark x1="5321" y1="98316" x2="6727" y2="96956"/>
                        <a14:backgroundMark x1="1908" y1="83808" x2="6827" y2="84197"/>
                        <a14:backgroundMark x1="7530" y1="76490" x2="7530" y2="76490"/>
                      </a14:backgroundRemoval>
                    </a14:imgEffect>
                  </a14:imgLayer>
                </a14:imgProps>
              </a:ext>
              <a:ext uri="{28A0092B-C50C-407E-A947-70E740481C1C}">
                <a14:useLocalDpi xmlns:a14="http://schemas.microsoft.com/office/drawing/2010/main"/>
              </a:ext>
            </a:extLst>
          </a:blip>
          <a:srcRect l="9698" b="-70"/>
          <a:stretch/>
        </p:blipFill>
        <p:spPr>
          <a:xfrm>
            <a:off x="431030" y="4928"/>
            <a:ext cx="4013166" cy="6853072"/>
          </a:xfrm>
          <a:prstGeom prst="rect">
            <a:avLst/>
          </a:prstGeom>
        </p:spPr>
      </p:pic>
    </p:spTree>
    <p:extLst>
      <p:ext uri="{BB962C8B-B14F-4D97-AF65-F5344CB8AC3E}">
        <p14:creationId xmlns:p14="http://schemas.microsoft.com/office/powerpoint/2010/main" val="3748590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495" y="0"/>
            <a:ext cx="4481306" cy="1782762"/>
          </a:xfrm>
        </p:spPr>
        <p:txBody>
          <a:bodyPr>
            <a:normAutofit/>
          </a:bodyPr>
          <a:lstStyle/>
          <a:p>
            <a:pPr marL="0" indent="0" algn="l"/>
            <a:r>
              <a:rPr lang="en-US" dirty="0" smtClean="0">
                <a:latin typeface="Acta Display Book"/>
                <a:cs typeface="Acta Display Book"/>
              </a:rPr>
              <a:t>The Sport Coat</a:t>
            </a:r>
            <a:endParaRPr lang="en-US" dirty="0">
              <a:latin typeface="Acta Display Book"/>
              <a:cs typeface="Acta Display Book"/>
            </a:endParaRPr>
          </a:p>
        </p:txBody>
      </p:sp>
      <p:sp>
        <p:nvSpPr>
          <p:cNvPr id="3" name="Content Placeholder 2"/>
          <p:cNvSpPr>
            <a:spLocks noGrp="1"/>
          </p:cNvSpPr>
          <p:nvPr>
            <p:ph idx="1"/>
          </p:nvPr>
        </p:nvSpPr>
        <p:spPr>
          <a:xfrm>
            <a:off x="4205494" y="2260600"/>
            <a:ext cx="4938506" cy="3865563"/>
          </a:xfrm>
        </p:spPr>
        <p:txBody>
          <a:bodyPr>
            <a:normAutofit/>
          </a:bodyPr>
          <a:lstStyle/>
          <a:p>
            <a:pPr marL="0" indent="0">
              <a:lnSpc>
                <a:spcPct val="150000"/>
              </a:lnSpc>
              <a:buNone/>
            </a:pPr>
            <a:endParaRPr lang="en-US" sz="1800" spc="100" dirty="0" smtClean="0">
              <a:latin typeface="HelveticaNeueLT Std"/>
              <a:cs typeface="HelveticaNeueLT Std"/>
            </a:endParaRPr>
          </a:p>
          <a:p>
            <a:pPr marL="0" indent="0">
              <a:lnSpc>
                <a:spcPct val="150000"/>
              </a:lnSpc>
              <a:buFont typeface="Arial"/>
              <a:buChar char="•"/>
            </a:pPr>
            <a:r>
              <a:rPr lang="en-US" sz="1800" spc="100" dirty="0" smtClean="0">
                <a:latin typeface="HelveticaNeueLT Std"/>
                <a:cs typeface="HelveticaNeueLT Std"/>
              </a:rPr>
              <a:t>  Great option to wearing a suit</a:t>
            </a:r>
            <a:endParaRPr lang="en-US" sz="1800" spc="100" dirty="0">
              <a:latin typeface="HelveticaNeueLT Std"/>
              <a:cs typeface="HelveticaNeueLT Std"/>
            </a:endParaRPr>
          </a:p>
          <a:p>
            <a:pPr marL="0" indent="0">
              <a:lnSpc>
                <a:spcPct val="150000"/>
              </a:lnSpc>
              <a:buFont typeface="Arial"/>
              <a:buChar char="•"/>
            </a:pPr>
            <a:r>
              <a:rPr lang="en-US" sz="1800" spc="100" dirty="0" smtClean="0">
                <a:latin typeface="HelveticaNeueLT Std"/>
                <a:cs typeface="HelveticaNeueLT Std"/>
              </a:rPr>
              <a:t>  Seasonal colors and fabrics work best </a:t>
            </a:r>
            <a:endParaRPr lang="en-US" sz="1800" spc="100" dirty="0">
              <a:latin typeface="HelveticaNeueLT Std"/>
              <a:cs typeface="HelveticaNeueLT Std"/>
            </a:endParaRPr>
          </a:p>
          <a:p>
            <a:pPr marL="0" indent="0">
              <a:lnSpc>
                <a:spcPct val="150000"/>
              </a:lnSpc>
              <a:buNone/>
            </a:pPr>
            <a:endParaRPr lang="en-US" sz="1800" spc="100" dirty="0">
              <a:latin typeface="HelveticaNeueLT Std"/>
              <a:cs typeface="HelveticaNeueLT Std"/>
            </a:endParaRPr>
          </a:p>
        </p:txBody>
      </p:sp>
      <p:pic>
        <p:nvPicPr>
          <p:cNvPr id="6" name="Picture 5" descr="01_BB_Saxxon_FA14_00178_v1-1_CMYK_CM.jpg"/>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98014">
                        <a14:foregroundMark x1="63996" y1="80012" x2="64590" y2="80199"/>
                        <a14:foregroundMark x1="95747" y1="47734" x2="95747" y2="47734"/>
                        <a14:foregroundMark x1="95153" y1="52204" x2="95153" y2="52204"/>
                        <a14:foregroundMark x1="95846" y1="53383" x2="95846" y2="53383"/>
                        <a14:backgroundMark x1="96596" y1="59786" x2="96596" y2="59786"/>
                        <a14:backgroundMark x1="96028" y1="31851" x2="96312" y2="31762"/>
                        <a14:backgroundMark x1="98865" y1="45730" x2="98298" y2="49288"/>
                        <a14:backgroundMark x1="99149" y1="54270" x2="97163" y2="54448"/>
                      </a14:backgroundRemoval>
                    </a14:imgEffect>
                  </a14:imgLayer>
                </a14:imgProps>
              </a:ext>
              <a:ext uri="{28A0092B-C50C-407E-A947-70E740481C1C}">
                <a14:useLocalDpi xmlns:a14="http://schemas.microsoft.com/office/drawing/2010/main"/>
              </a:ext>
            </a:extLst>
          </a:blip>
          <a:srcRect/>
          <a:stretch/>
        </p:blipFill>
        <p:spPr>
          <a:xfrm>
            <a:off x="0" y="-1"/>
            <a:ext cx="4302415" cy="6858001"/>
          </a:xfrm>
          <a:prstGeom prst="rect">
            <a:avLst/>
          </a:prstGeom>
        </p:spPr>
      </p:pic>
    </p:spTree>
    <p:extLst>
      <p:ext uri="{BB962C8B-B14F-4D97-AF65-F5344CB8AC3E}">
        <p14:creationId xmlns:p14="http://schemas.microsoft.com/office/powerpoint/2010/main" val="4034269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5495" y="0"/>
            <a:ext cx="4481306" cy="1782762"/>
          </a:xfrm>
        </p:spPr>
        <p:txBody>
          <a:bodyPr>
            <a:normAutofit/>
          </a:bodyPr>
          <a:lstStyle/>
          <a:p>
            <a:pPr marL="0" indent="0" algn="l"/>
            <a:r>
              <a:rPr lang="en-US" dirty="0" smtClean="0">
                <a:latin typeface="Acta Display Book"/>
                <a:cs typeface="Acta Display Book"/>
              </a:rPr>
              <a:t>The Navy Blazer</a:t>
            </a:r>
            <a:endParaRPr lang="en-US" dirty="0">
              <a:latin typeface="Acta Display Book"/>
              <a:cs typeface="Acta Display Book"/>
            </a:endParaRPr>
          </a:p>
        </p:txBody>
      </p:sp>
      <p:sp>
        <p:nvSpPr>
          <p:cNvPr id="3" name="Content Placeholder 2"/>
          <p:cNvSpPr>
            <a:spLocks noGrp="1"/>
          </p:cNvSpPr>
          <p:nvPr>
            <p:ph idx="1"/>
          </p:nvPr>
        </p:nvSpPr>
        <p:spPr>
          <a:xfrm>
            <a:off x="4205494" y="2260600"/>
            <a:ext cx="4481305" cy="3865563"/>
          </a:xfrm>
        </p:spPr>
        <p:txBody>
          <a:bodyPr>
            <a:normAutofit/>
          </a:bodyPr>
          <a:lstStyle/>
          <a:p>
            <a:pPr marL="0" indent="0">
              <a:lnSpc>
                <a:spcPct val="150000"/>
              </a:lnSpc>
              <a:buNone/>
            </a:pPr>
            <a:endParaRPr lang="en-US" sz="1800" spc="100" dirty="0" smtClean="0">
              <a:latin typeface="HelveticaNeueLT Std"/>
              <a:cs typeface="HelveticaNeueLT Std"/>
            </a:endParaRPr>
          </a:p>
          <a:p>
            <a:pPr marL="0" indent="0">
              <a:lnSpc>
                <a:spcPct val="150000"/>
              </a:lnSpc>
              <a:buFont typeface="Arial"/>
              <a:buChar char="•"/>
            </a:pPr>
            <a:r>
              <a:rPr lang="en-US" sz="1800" spc="100" dirty="0" smtClean="0">
                <a:latin typeface="HelveticaNeueLT Std"/>
                <a:cs typeface="HelveticaNeueLT Std"/>
              </a:rPr>
              <a:t>  Typically with metallic buttons</a:t>
            </a:r>
            <a:endParaRPr lang="en-US" sz="1800" spc="100" dirty="0">
              <a:latin typeface="HelveticaNeueLT Std"/>
              <a:cs typeface="HelveticaNeueLT Std"/>
            </a:endParaRPr>
          </a:p>
          <a:p>
            <a:pPr marL="0" indent="0">
              <a:lnSpc>
                <a:spcPct val="130000"/>
              </a:lnSpc>
              <a:buFont typeface="Arial"/>
              <a:buChar char="•"/>
            </a:pPr>
            <a:endParaRPr lang="en-US" sz="1800" spc="100" dirty="0" smtClean="0">
              <a:latin typeface="HelveticaNeueLT Std"/>
              <a:cs typeface="HelveticaNeueLT Std"/>
            </a:endParaRPr>
          </a:p>
          <a:p>
            <a:pPr marL="0" indent="0">
              <a:lnSpc>
                <a:spcPct val="130000"/>
              </a:lnSpc>
              <a:buFont typeface="Arial"/>
              <a:buChar char="•"/>
            </a:pPr>
            <a:r>
              <a:rPr lang="en-US" sz="1800" spc="100" dirty="0" smtClean="0">
                <a:latin typeface="HelveticaNeueLT Std"/>
                <a:cs typeface="HelveticaNeueLT Std"/>
              </a:rPr>
              <a:t>  A Navy Blazer should never be</a:t>
            </a:r>
            <a:br>
              <a:rPr lang="en-US" sz="1800" spc="100" dirty="0" smtClean="0">
                <a:latin typeface="HelveticaNeueLT Std"/>
                <a:cs typeface="HelveticaNeueLT Std"/>
              </a:rPr>
            </a:br>
            <a:r>
              <a:rPr lang="en-US" sz="1800" spc="100" dirty="0" smtClean="0">
                <a:latin typeface="HelveticaNeueLT Std"/>
                <a:cs typeface="HelveticaNeueLT Std"/>
              </a:rPr>
              <a:t>   worn with navy trousers</a:t>
            </a:r>
            <a:endParaRPr lang="en-US" sz="1800" spc="100" dirty="0">
              <a:latin typeface="HelveticaNeueLT Std"/>
              <a:cs typeface="HelveticaNeueLT Std"/>
            </a:endParaRPr>
          </a:p>
          <a:p>
            <a:pPr marL="0" indent="0">
              <a:lnSpc>
                <a:spcPct val="150000"/>
              </a:lnSpc>
              <a:buNone/>
            </a:pPr>
            <a:endParaRPr lang="en-US" sz="1800" spc="100" dirty="0">
              <a:latin typeface="HelveticaNeueLT Std"/>
              <a:cs typeface="HelveticaNeueLT Std"/>
            </a:endParaRPr>
          </a:p>
        </p:txBody>
      </p:sp>
      <p:pic>
        <p:nvPicPr>
          <p:cNvPr id="5" name="Picture 4" descr="FA14_Icons_Mens_Shot1044_v3-1_CMYK_CM.jpg"/>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3954" r="100000">
                        <a14:foregroundMark x1="85728" y1="25562" x2="85728" y2="25562"/>
                        <a14:foregroundMark x1="80521" y1="17160" x2="80521" y2="17160"/>
                        <a14:foregroundMark x1="62584" y1="8402" x2="62584" y2="8402"/>
                        <a14:foregroundMark x1="62199" y1="5917" x2="61524" y2="7278"/>
                        <a14:foregroundMark x1="74542" y1="9527" x2="73867" y2="9349"/>
                        <a14:foregroundMark x1="69045" y1="7811" x2="65188" y2="6923"/>
                        <a14:foregroundMark x1="82932" y1="11538" x2="85535" y2="17337"/>
                        <a14:foregroundMark x1="87946" y1="19349" x2="85149" y2="14260"/>
                        <a14:foregroundMark x1="60945" y1="4852" x2="60945" y2="4852"/>
                        <a14:backgroundMark x1="95661" y1="4260" x2="95661" y2="4260"/>
                        <a14:backgroundMark x1="96143" y1="24320" x2="96143" y2="24320"/>
                        <a14:backgroundMark x1="98168" y1="36864" x2="98168" y2="36864"/>
                        <a14:backgroundMark x1="67406" y1="1006" x2="97493" y2="592"/>
                        <a14:backgroundMark x1="90646" y1="11657" x2="98650" y2="36509"/>
                        <a14:backgroundMark x1="26712" y1="46746" x2="26712" y2="46746"/>
                        <a14:backgroundMark x1="23144" y1="57101" x2="23144" y2="57101"/>
                        <a14:backgroundMark x1="24108" y1="55976" x2="24012" y2="56272"/>
                        <a14:backgroundMark x1="25554" y1="50710" x2="25554" y2="50710"/>
                        <a14:backgroundMark x1="92185" y1="87134" x2="92185" y2="87134"/>
                        <a14:backgroundMark x1="91027" y1="91659" x2="81766" y2="80213"/>
                        <a14:backgroundMark x1="46165" y1="95918" x2="46889" y2="89530"/>
                      </a14:backgroundRemoval>
                    </a14:imgEffect>
                  </a14:imgLayer>
                </a14:imgProps>
              </a:ext>
              <a:ext uri="{28A0092B-C50C-407E-A947-70E740481C1C}">
                <a14:useLocalDpi xmlns:a14="http://schemas.microsoft.com/office/drawing/2010/main"/>
              </a:ext>
            </a:extLst>
          </a:blip>
          <a:srcRect/>
          <a:stretch/>
        </p:blipFill>
        <p:spPr>
          <a:xfrm>
            <a:off x="87380" y="1"/>
            <a:ext cx="4209005" cy="6858000"/>
          </a:xfrm>
          <a:prstGeom prst="rect">
            <a:avLst/>
          </a:prstGeom>
        </p:spPr>
      </p:pic>
    </p:spTree>
    <p:extLst>
      <p:ext uri="{BB962C8B-B14F-4D97-AF65-F5344CB8AC3E}">
        <p14:creationId xmlns:p14="http://schemas.microsoft.com/office/powerpoint/2010/main" val="33086692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1245" y="-16057"/>
            <a:ext cx="4298439" cy="1782762"/>
          </a:xfrm>
        </p:spPr>
        <p:txBody>
          <a:bodyPr>
            <a:normAutofit/>
          </a:bodyPr>
          <a:lstStyle/>
          <a:p>
            <a:pPr marL="0" indent="0" algn="l"/>
            <a:r>
              <a:rPr lang="en-US" dirty="0" smtClean="0">
                <a:latin typeface="Acta Display Book"/>
                <a:cs typeface="Acta Display Book"/>
              </a:rPr>
              <a:t>The Pants</a:t>
            </a:r>
            <a:endParaRPr lang="en-US" dirty="0">
              <a:latin typeface="Acta Display Book"/>
              <a:cs typeface="Acta Display Book"/>
            </a:endParaRPr>
          </a:p>
        </p:txBody>
      </p:sp>
      <p:sp>
        <p:nvSpPr>
          <p:cNvPr id="3" name="Content Placeholder 2"/>
          <p:cNvSpPr>
            <a:spLocks noGrp="1"/>
          </p:cNvSpPr>
          <p:nvPr>
            <p:ph idx="1"/>
          </p:nvPr>
        </p:nvSpPr>
        <p:spPr>
          <a:xfrm>
            <a:off x="4291245" y="2569882"/>
            <a:ext cx="4538991" cy="3410524"/>
          </a:xfrm>
        </p:spPr>
        <p:txBody>
          <a:bodyPr>
            <a:normAutofit/>
          </a:bodyPr>
          <a:lstStyle/>
          <a:p>
            <a:pPr marL="0" lvl="2" indent="0">
              <a:lnSpc>
                <a:spcPct val="120000"/>
              </a:lnSpc>
              <a:spcBef>
                <a:spcPts val="576"/>
              </a:spcBef>
              <a:buNone/>
            </a:pPr>
            <a:r>
              <a:rPr lang="en-US" sz="1800" spc="100" dirty="0" smtClean="0">
                <a:solidFill>
                  <a:srgbClr val="FFFFFF"/>
                </a:solidFill>
                <a:latin typeface="Helvetica Neue"/>
                <a:cs typeface="Helvetica Neue"/>
              </a:rPr>
              <a:t>GABARDINES</a:t>
            </a:r>
          </a:p>
          <a:p>
            <a:pPr marL="0" lvl="3" indent="-192024">
              <a:lnSpc>
                <a:spcPct val="120000"/>
              </a:lnSpc>
              <a:spcBef>
                <a:spcPts val="576"/>
              </a:spcBef>
              <a:buFont typeface="Arial"/>
              <a:buChar char="•"/>
            </a:pPr>
            <a:r>
              <a:rPr lang="en-US" sz="1800" spc="100" dirty="0" smtClean="0">
                <a:solidFill>
                  <a:srgbClr val="FFFFFF"/>
                </a:solidFill>
                <a:latin typeface="Helvetica Neue"/>
                <a:cs typeface="Helvetica Neue"/>
              </a:rPr>
              <a:t>Seasonal fabrics:</a:t>
            </a:r>
            <a:r>
              <a:rPr lang="en-US" sz="1800" spc="100" dirty="0">
                <a:solidFill>
                  <a:srgbClr val="FFFFFF"/>
                </a:solidFill>
                <a:latin typeface="Helvetica Neue"/>
                <a:cs typeface="Helvetica Neue"/>
              </a:rPr>
              <a:t> </a:t>
            </a:r>
            <a:r>
              <a:rPr lang="en-US" sz="1800" spc="100" dirty="0" smtClean="0">
                <a:solidFill>
                  <a:srgbClr val="FFFFFF"/>
                </a:solidFill>
                <a:latin typeface="Helvetica Neue"/>
                <a:cs typeface="Helvetica Neue"/>
              </a:rPr>
              <a:t>linen, cotton, wool</a:t>
            </a:r>
          </a:p>
          <a:p>
            <a:pPr marL="0" lvl="3" indent="-192024">
              <a:lnSpc>
                <a:spcPct val="120000"/>
              </a:lnSpc>
              <a:spcBef>
                <a:spcPts val="576"/>
              </a:spcBef>
              <a:buFont typeface="Arial"/>
              <a:buChar char="•"/>
            </a:pPr>
            <a:r>
              <a:rPr lang="en-US" sz="1800" spc="100" dirty="0" smtClean="0">
                <a:solidFill>
                  <a:srgbClr val="FFFFFF"/>
                </a:solidFill>
                <a:latin typeface="Helvetica Neue"/>
                <a:cs typeface="Helvetica Neue"/>
              </a:rPr>
              <a:t>Flat front </a:t>
            </a:r>
            <a:r>
              <a:rPr lang="en-US" sz="1800" spc="100" dirty="0" smtClean="0">
                <a:solidFill>
                  <a:srgbClr val="FFFFFF"/>
                </a:solidFill>
                <a:latin typeface="Helvetica Neue"/>
                <a:cs typeface="Helvetica Neue"/>
              </a:rPr>
              <a:t>vs. </a:t>
            </a:r>
            <a:r>
              <a:rPr lang="en-US" sz="1800" spc="100" dirty="0" smtClean="0">
                <a:solidFill>
                  <a:srgbClr val="FFFFFF"/>
                </a:solidFill>
                <a:latin typeface="Helvetica Neue"/>
                <a:cs typeface="Helvetica Neue"/>
              </a:rPr>
              <a:t>pleated</a:t>
            </a:r>
            <a:endParaRPr lang="en-US" sz="1800" spc="100" dirty="0">
              <a:solidFill>
                <a:srgbClr val="FFFFFF"/>
              </a:solidFill>
              <a:latin typeface="Helvetica Neue"/>
              <a:cs typeface="Helvetica Neue"/>
            </a:endParaRPr>
          </a:p>
          <a:p>
            <a:pPr marL="0" lvl="3" indent="0">
              <a:lnSpc>
                <a:spcPct val="120000"/>
              </a:lnSpc>
              <a:spcBef>
                <a:spcPts val="576"/>
              </a:spcBef>
              <a:buNone/>
            </a:pPr>
            <a:endParaRPr lang="en-US" sz="1800" spc="100" dirty="0" smtClean="0">
              <a:solidFill>
                <a:srgbClr val="FFFFFF"/>
              </a:solidFill>
              <a:latin typeface="Helvetica Neue"/>
              <a:cs typeface="Helvetica Neue"/>
            </a:endParaRPr>
          </a:p>
        </p:txBody>
      </p:sp>
      <p:pic>
        <p:nvPicPr>
          <p:cNvPr id="4" name="Picture 3" descr="279J_TAN.png"/>
          <p:cNvPicPr>
            <a:picLocks noChangeAspect="1"/>
          </p:cNvPicPr>
          <p:nvPr/>
        </p:nvPicPr>
        <p:blipFill>
          <a:blip r:embed="rId2" cstate="screen">
            <a:extLst>
              <a:ext uri="{BEBA8EAE-BF5A-486C-A8C5-ECC9F3942E4B}">
                <a14:imgProps xmlns:a14="http://schemas.microsoft.com/office/drawing/2010/main">
                  <a14:imgLayer r:embed="rId3">
                    <a14:imgEffect>
                      <a14:backgroundRemoval t="0" b="98875" l="9960" r="89990">
                        <a14:foregroundMark x1="71090" y1="25956" x2="71090" y2="25956"/>
                        <a14:foregroundMark x1="65372" y1="27733" x2="65372" y2="27733"/>
                        <a14:foregroundMark x1="28263" y1="28267" x2="28263" y2="28267"/>
                        <a14:backgroundMark x1="67290" y1="27417" x2="67290" y2="27417"/>
                        <a14:backgroundMark x1="67088" y1="29333" x2="67088" y2="29333"/>
                        <a14:backgroundMark x1="26997" y1="26667" x2="26997" y2="26667"/>
                        <a14:backgroundMark x1="44843" y1="91542" x2="44843" y2="91542"/>
                        <a14:backgroundMark x1="42821" y1="92917" x2="42821" y2="92917"/>
                        <a14:backgroundMark x1="66343" y1="8622" x2="66343" y2="8622"/>
                      </a14:backgroundRemoval>
                    </a14:imgEffect>
                  </a14:imgLayer>
                </a14:imgProps>
              </a:ext>
              <a:ext uri="{28A0092B-C50C-407E-A947-70E740481C1C}">
                <a14:useLocalDpi xmlns:a14="http://schemas.microsoft.com/office/drawing/2010/main"/>
              </a:ext>
            </a:extLst>
          </a:blip>
          <a:stretch>
            <a:fillRect/>
          </a:stretch>
        </p:blipFill>
        <p:spPr>
          <a:xfrm>
            <a:off x="-710473" y="8881"/>
            <a:ext cx="5652135" cy="6858000"/>
          </a:xfrm>
          <a:prstGeom prst="rect">
            <a:avLst/>
          </a:prstGeom>
        </p:spPr>
      </p:pic>
    </p:spTree>
    <p:extLst>
      <p:ext uri="{BB962C8B-B14F-4D97-AF65-F5344CB8AC3E}">
        <p14:creationId xmlns:p14="http://schemas.microsoft.com/office/powerpoint/2010/main" val="1311613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8361" y="0"/>
            <a:ext cx="4298439" cy="1782762"/>
          </a:xfrm>
        </p:spPr>
        <p:txBody>
          <a:bodyPr>
            <a:normAutofit/>
          </a:bodyPr>
          <a:lstStyle/>
          <a:p>
            <a:pPr marL="0" indent="0" algn="l"/>
            <a:r>
              <a:rPr lang="en-US" dirty="0" smtClean="0">
                <a:latin typeface="Acta Display Book"/>
                <a:cs typeface="Acta Display Book"/>
              </a:rPr>
              <a:t>The Pants</a:t>
            </a:r>
            <a:endParaRPr lang="en-US" dirty="0">
              <a:latin typeface="Acta Display Book"/>
              <a:cs typeface="Acta Display Book"/>
            </a:endParaRPr>
          </a:p>
        </p:txBody>
      </p:sp>
      <p:sp>
        <p:nvSpPr>
          <p:cNvPr id="3" name="Content Placeholder 2"/>
          <p:cNvSpPr>
            <a:spLocks noGrp="1"/>
          </p:cNvSpPr>
          <p:nvPr>
            <p:ph idx="1"/>
          </p:nvPr>
        </p:nvSpPr>
        <p:spPr>
          <a:xfrm>
            <a:off x="4388362" y="1658526"/>
            <a:ext cx="4298439" cy="4331118"/>
          </a:xfrm>
        </p:spPr>
        <p:txBody>
          <a:bodyPr>
            <a:normAutofit/>
          </a:bodyPr>
          <a:lstStyle/>
          <a:p>
            <a:pPr marL="0" lvl="3" indent="0">
              <a:lnSpc>
                <a:spcPct val="120000"/>
              </a:lnSpc>
              <a:spcBef>
                <a:spcPts val="576"/>
              </a:spcBef>
              <a:buNone/>
            </a:pPr>
            <a:endParaRPr lang="en-US" sz="1800" spc="100" dirty="0" smtClean="0">
              <a:solidFill>
                <a:srgbClr val="FFFFFF"/>
              </a:solidFill>
              <a:latin typeface="Helvetica Neue"/>
              <a:cs typeface="Helvetica Neue"/>
            </a:endParaRPr>
          </a:p>
          <a:p>
            <a:pPr marL="0" lvl="3" indent="0">
              <a:lnSpc>
                <a:spcPct val="120000"/>
              </a:lnSpc>
              <a:spcBef>
                <a:spcPts val="576"/>
              </a:spcBef>
              <a:buNone/>
            </a:pPr>
            <a:r>
              <a:rPr lang="en-US" sz="1800" spc="100" dirty="0" smtClean="0">
                <a:solidFill>
                  <a:srgbClr val="FFFFFF"/>
                </a:solidFill>
                <a:latin typeface="Helvetica Neue"/>
                <a:cs typeface="Helvetica Neue"/>
              </a:rPr>
              <a:t>CHINOS</a:t>
            </a:r>
          </a:p>
          <a:p>
            <a:pPr marL="0" lvl="3" indent="-192024">
              <a:lnSpc>
                <a:spcPct val="120000"/>
              </a:lnSpc>
              <a:spcBef>
                <a:spcPts val="576"/>
              </a:spcBef>
              <a:buFont typeface="Arial"/>
              <a:buChar char="•"/>
            </a:pPr>
            <a:r>
              <a:rPr lang="en-US" sz="1800" spc="100" dirty="0" smtClean="0">
                <a:solidFill>
                  <a:srgbClr val="FFFFFF"/>
                </a:solidFill>
                <a:latin typeface="Helvetica Neue"/>
                <a:cs typeface="Helvetica Neue"/>
              </a:rPr>
              <a:t>Flat front or pleated</a:t>
            </a:r>
            <a:r>
              <a:rPr lang="en-US" sz="1800" spc="100" dirty="0">
                <a:solidFill>
                  <a:srgbClr val="FFFFFF"/>
                </a:solidFill>
                <a:latin typeface="Helvetica Neue"/>
                <a:cs typeface="Helvetica Neue"/>
              </a:rPr>
              <a:t/>
            </a:r>
            <a:br>
              <a:rPr lang="en-US" sz="1800" spc="100" dirty="0">
                <a:solidFill>
                  <a:srgbClr val="FFFFFF"/>
                </a:solidFill>
                <a:latin typeface="Helvetica Neue"/>
                <a:cs typeface="Helvetica Neue"/>
              </a:rPr>
            </a:br>
            <a:r>
              <a:rPr lang="en-US" sz="1800" spc="100" dirty="0">
                <a:solidFill>
                  <a:srgbClr val="FFFFFF"/>
                </a:solidFill>
                <a:latin typeface="Helvetica Neue"/>
                <a:cs typeface="Helvetica Neue"/>
              </a:rPr>
              <a:t>    </a:t>
            </a:r>
          </a:p>
        </p:txBody>
      </p:sp>
      <p:pic>
        <p:nvPicPr>
          <p:cNvPr id="4" name="Picture 3" descr="MR00204_CHARCOAL_2.png"/>
          <p:cNvPicPr>
            <a:picLocks noChangeAspect="1"/>
          </p:cNvPicPr>
          <p:nvPr/>
        </p:nvPicPr>
        <p:blipFill>
          <a:blip r:embed="rId2" cstate="screen">
            <a:extLst>
              <a:ext uri="{BEBA8EAE-BF5A-486C-A8C5-ECC9F3942E4B}">
                <a14:imgProps xmlns:a14="http://schemas.microsoft.com/office/drawing/2010/main">
                  <a14:imgLayer r:embed="rId3">
                    <a14:imgEffect>
                      <a14:backgroundRemoval t="0" b="98875" l="9960" r="89990">
                        <a14:backgroundMark x1="62892" y1="87375" x2="63296" y2="87500"/>
                        <a14:backgroundMark x1="32154" y1="88958" x2="32406" y2="88750"/>
                        <a14:backgroundMark x1="49444" y1="30417" x2="49444" y2="30417"/>
                      </a14:backgroundRemoval>
                    </a14:imgEffect>
                  </a14:imgLayer>
                </a14:imgProps>
              </a:ext>
              <a:ext uri="{28A0092B-C50C-407E-A947-70E740481C1C}">
                <a14:useLocalDpi xmlns:a14="http://schemas.microsoft.com/office/drawing/2010/main"/>
              </a:ext>
            </a:extLst>
          </a:blip>
          <a:stretch>
            <a:fillRect/>
          </a:stretch>
        </p:blipFill>
        <p:spPr>
          <a:xfrm>
            <a:off x="-849166" y="0"/>
            <a:ext cx="5652135" cy="6858000"/>
          </a:xfrm>
          <a:prstGeom prst="rect">
            <a:avLst/>
          </a:prstGeom>
        </p:spPr>
      </p:pic>
    </p:spTree>
    <p:extLst>
      <p:ext uri="{BB962C8B-B14F-4D97-AF65-F5344CB8AC3E}">
        <p14:creationId xmlns:p14="http://schemas.microsoft.com/office/powerpoint/2010/main" val="595105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8361" y="0"/>
            <a:ext cx="4298439" cy="1782762"/>
          </a:xfrm>
        </p:spPr>
        <p:txBody>
          <a:bodyPr>
            <a:normAutofit/>
          </a:bodyPr>
          <a:lstStyle/>
          <a:p>
            <a:pPr marL="0" indent="0" algn="l"/>
            <a:r>
              <a:rPr lang="en-US" dirty="0" smtClean="0">
                <a:latin typeface="Acta Display Book"/>
                <a:cs typeface="Acta Display Book"/>
              </a:rPr>
              <a:t>The Pants</a:t>
            </a:r>
            <a:endParaRPr lang="en-US" dirty="0">
              <a:latin typeface="Acta Display Book"/>
              <a:cs typeface="Acta Display Book"/>
            </a:endParaRPr>
          </a:p>
        </p:txBody>
      </p:sp>
      <p:sp>
        <p:nvSpPr>
          <p:cNvPr id="3" name="Content Placeholder 2"/>
          <p:cNvSpPr>
            <a:spLocks noGrp="1"/>
          </p:cNvSpPr>
          <p:nvPr>
            <p:ph idx="1"/>
          </p:nvPr>
        </p:nvSpPr>
        <p:spPr>
          <a:xfrm>
            <a:off x="4388362" y="1658526"/>
            <a:ext cx="4298439" cy="4331118"/>
          </a:xfrm>
        </p:spPr>
        <p:txBody>
          <a:bodyPr>
            <a:normAutofit/>
          </a:bodyPr>
          <a:lstStyle/>
          <a:p>
            <a:pPr marL="0" lvl="2" indent="0">
              <a:lnSpc>
                <a:spcPct val="120000"/>
              </a:lnSpc>
              <a:spcBef>
                <a:spcPts val="576"/>
              </a:spcBef>
              <a:buNone/>
            </a:pPr>
            <a:r>
              <a:rPr lang="en-US" dirty="0">
                <a:solidFill>
                  <a:srgbClr val="FFFFFF"/>
                </a:solidFill>
                <a:latin typeface="Helvetica Neue"/>
                <a:cs typeface="Helvetica Neue"/>
              </a:rPr>
              <a:t>    </a:t>
            </a:r>
          </a:p>
          <a:p>
            <a:pPr marL="0" lvl="3" indent="0">
              <a:lnSpc>
                <a:spcPct val="120000"/>
              </a:lnSpc>
              <a:spcBef>
                <a:spcPts val="576"/>
              </a:spcBef>
              <a:buNone/>
            </a:pPr>
            <a:r>
              <a:rPr lang="en-US" sz="1800" dirty="0" smtClean="0">
                <a:solidFill>
                  <a:srgbClr val="FFFFFF"/>
                </a:solidFill>
                <a:latin typeface="Helvetica Neue"/>
                <a:cs typeface="Helvetica Neue"/>
              </a:rPr>
              <a:t>JEANS</a:t>
            </a:r>
          </a:p>
          <a:p>
            <a:pPr marL="0" lvl="3" indent="-192024">
              <a:lnSpc>
                <a:spcPct val="120000"/>
              </a:lnSpc>
              <a:spcBef>
                <a:spcPts val="576"/>
              </a:spcBef>
              <a:buFont typeface="Arial"/>
              <a:buChar char="•"/>
            </a:pPr>
            <a:r>
              <a:rPr lang="en-US" sz="1800" dirty="0" smtClean="0">
                <a:solidFill>
                  <a:srgbClr val="FFFFFF"/>
                </a:solidFill>
                <a:latin typeface="Helvetica Neue"/>
                <a:cs typeface="Helvetica Neue"/>
              </a:rPr>
              <a:t>Must Fit Properly</a:t>
            </a:r>
          </a:p>
          <a:p>
            <a:pPr marL="0" lvl="3" indent="-192024">
              <a:lnSpc>
                <a:spcPct val="120000"/>
              </a:lnSpc>
              <a:spcBef>
                <a:spcPts val="576"/>
              </a:spcBef>
              <a:buFont typeface="Arial"/>
              <a:buChar char="•"/>
            </a:pPr>
            <a:r>
              <a:rPr lang="en-US" sz="1800" dirty="0" smtClean="0">
                <a:solidFill>
                  <a:srgbClr val="FFFFFF"/>
                </a:solidFill>
                <a:latin typeface="Helvetica Neue"/>
                <a:cs typeface="Helvetica Neue"/>
              </a:rPr>
              <a:t>No Holes or Bleaching</a:t>
            </a:r>
            <a:r>
              <a:rPr lang="en-US" sz="1800" dirty="0">
                <a:solidFill>
                  <a:srgbClr val="FFFFFF"/>
                </a:solidFill>
                <a:latin typeface="Helvetica Neue"/>
                <a:cs typeface="Helvetica Neue"/>
              </a:rPr>
              <a:t/>
            </a:r>
            <a:br>
              <a:rPr lang="en-US" sz="1800" dirty="0">
                <a:solidFill>
                  <a:srgbClr val="FFFFFF"/>
                </a:solidFill>
                <a:latin typeface="Helvetica Neue"/>
                <a:cs typeface="Helvetica Neue"/>
              </a:rPr>
            </a:br>
            <a:r>
              <a:rPr lang="en-US" sz="1800" dirty="0">
                <a:solidFill>
                  <a:srgbClr val="FFFFFF"/>
                </a:solidFill>
                <a:latin typeface="Helvetica Neue"/>
                <a:cs typeface="Helvetica Neue"/>
              </a:rPr>
              <a:t/>
            </a:r>
            <a:br>
              <a:rPr lang="en-US" sz="1800" dirty="0">
                <a:solidFill>
                  <a:srgbClr val="FFFFFF"/>
                </a:solidFill>
                <a:latin typeface="Helvetica Neue"/>
                <a:cs typeface="Helvetica Neue"/>
              </a:rPr>
            </a:br>
            <a:endParaRPr lang="en-US" sz="1800" dirty="0">
              <a:solidFill>
                <a:srgbClr val="FFFFFF"/>
              </a:solidFill>
              <a:latin typeface="Helvetica Neue"/>
              <a:cs typeface="Helvetica Neue"/>
            </a:endParaRPr>
          </a:p>
        </p:txBody>
      </p:sp>
      <p:pic>
        <p:nvPicPr>
          <p:cNvPr id="4" name="Picture 3" descr="BB_F14_RF_SportCoat_05_557_RF90.jpg"/>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99706" l="9957" r="89899">
                        <a14:backgroundMark x1="76335" y1="21939" x2="76335" y2="21939"/>
                        <a14:backgroundMark x1="26696" y1="21156" x2="25830" y2="21254"/>
                        <a14:backgroundMark x1="23810" y1="29579" x2="23810" y2="29579"/>
                        <a14:backgroundMark x1="27850" y1="31636" x2="27706" y2="31832"/>
                        <a14:backgroundMark x1="25685" y1="17924" x2="25685" y2="17924"/>
                        <a14:backgroundMark x1="72583" y1="15083" x2="72583" y2="15083"/>
                        <a14:backgroundMark x1="74170" y1="13810" x2="73882" y2="14006"/>
                        <a14:backgroundMark x1="72006" y1="6856" x2="72006" y2="6856"/>
                        <a14:backgroundMark x1="26118" y1="784" x2="25253" y2="881"/>
                        <a14:backgroundMark x1="72583" y1="8815" x2="72150" y2="8717"/>
                        <a14:backgroundMark x1="73160" y1="12831" x2="72583" y2="11949"/>
                        <a14:backgroundMark x1="72150" y1="9794" x2="72150" y2="9794"/>
                        <a14:backgroundMark x1="72150" y1="11263" x2="72150" y2="11263"/>
                        <a14:backgroundMark x1="72006" y1="10578" x2="72006" y2="10578"/>
                        <a14:backgroundMark x1="25974" y1="19001" x2="25974" y2="19001"/>
                      </a14:backgroundRemoval>
                    </a14:imgEffect>
                  </a14:imgLayer>
                </a14:imgProps>
              </a:ext>
              <a:ext uri="{28A0092B-C50C-407E-A947-70E740481C1C}">
                <a14:useLocalDpi xmlns:a14="http://schemas.microsoft.com/office/drawing/2010/main"/>
              </a:ext>
            </a:extLst>
          </a:blip>
          <a:srcRect/>
          <a:stretch/>
        </p:blipFill>
        <p:spPr>
          <a:xfrm>
            <a:off x="-345586" y="1"/>
            <a:ext cx="4656060" cy="6858000"/>
          </a:xfrm>
          <a:prstGeom prst="rect">
            <a:avLst/>
          </a:prstGeom>
        </p:spPr>
      </p:pic>
    </p:spTree>
    <p:extLst>
      <p:ext uri="{BB962C8B-B14F-4D97-AF65-F5344CB8AC3E}">
        <p14:creationId xmlns:p14="http://schemas.microsoft.com/office/powerpoint/2010/main" val="20879244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51587" cy="1393161"/>
          </a:xfrm>
        </p:spPr>
        <p:txBody>
          <a:bodyPr>
            <a:normAutofit/>
          </a:bodyPr>
          <a:lstStyle/>
          <a:p>
            <a:pPr marL="0" indent="0"/>
            <a:r>
              <a:rPr lang="en-US" dirty="0" smtClean="0">
                <a:latin typeface="Acta Display Book"/>
                <a:cs typeface="Acta Display Book"/>
              </a:rPr>
              <a:t>The Pants</a:t>
            </a:r>
            <a:endParaRPr lang="en-US" dirty="0">
              <a:latin typeface="Acta Display Book"/>
              <a:cs typeface="Acta Display Book"/>
            </a:endParaRPr>
          </a:p>
        </p:txBody>
      </p:sp>
      <p:sp>
        <p:nvSpPr>
          <p:cNvPr id="3" name="Content Placeholder 2"/>
          <p:cNvSpPr>
            <a:spLocks noGrp="1"/>
          </p:cNvSpPr>
          <p:nvPr>
            <p:ph idx="1"/>
          </p:nvPr>
        </p:nvSpPr>
        <p:spPr>
          <a:xfrm>
            <a:off x="0" y="1082800"/>
            <a:ext cx="9143999" cy="1583764"/>
          </a:xfrm>
        </p:spPr>
        <p:txBody>
          <a:bodyPr>
            <a:normAutofit fontScale="92500" lnSpcReduction="20000"/>
          </a:bodyPr>
          <a:lstStyle/>
          <a:p>
            <a:pPr marL="0" lvl="2" indent="0" algn="ctr">
              <a:lnSpc>
                <a:spcPct val="120000"/>
              </a:lnSpc>
              <a:spcBef>
                <a:spcPts val="576"/>
              </a:spcBef>
              <a:buNone/>
            </a:pPr>
            <a:r>
              <a:rPr lang="en-US" dirty="0">
                <a:solidFill>
                  <a:srgbClr val="FFFFFF"/>
                </a:solidFill>
                <a:latin typeface="Acta Display Light"/>
                <a:cs typeface="Acta Display Light"/>
              </a:rPr>
              <a:t>   </a:t>
            </a:r>
            <a:r>
              <a:rPr lang="en-US" dirty="0" smtClean="0">
                <a:solidFill>
                  <a:srgbClr val="FFFFFF"/>
                </a:solidFill>
                <a:latin typeface="Helvetica Neue"/>
                <a:cs typeface="Helvetica Neue"/>
              </a:rPr>
              <a:t> </a:t>
            </a:r>
          </a:p>
          <a:p>
            <a:pPr marL="0" lvl="3" indent="0" algn="ctr">
              <a:lnSpc>
                <a:spcPct val="120000"/>
              </a:lnSpc>
              <a:spcBef>
                <a:spcPts val="576"/>
              </a:spcBef>
              <a:buNone/>
            </a:pPr>
            <a:r>
              <a:rPr lang="en-US" sz="2400" dirty="0" smtClean="0">
                <a:solidFill>
                  <a:srgbClr val="FFFFFF"/>
                </a:solidFill>
                <a:latin typeface="Helvetica Neue"/>
                <a:cs typeface="Helvetica Neue"/>
              </a:rPr>
              <a:t>THREE COMMON BREAK OPTIONS</a:t>
            </a:r>
          </a:p>
          <a:p>
            <a:pPr marL="0" lvl="3" indent="0" algn="ctr">
              <a:lnSpc>
                <a:spcPct val="120000"/>
              </a:lnSpc>
              <a:spcBef>
                <a:spcPts val="576"/>
              </a:spcBef>
              <a:buNone/>
            </a:pPr>
            <a:r>
              <a:rPr lang="en-US" dirty="0">
                <a:solidFill>
                  <a:srgbClr val="FFFFFF"/>
                </a:solidFill>
                <a:latin typeface="Acta Display Light"/>
                <a:cs typeface="Acta Display Light"/>
              </a:rPr>
              <a:t/>
            </a:r>
            <a:br>
              <a:rPr lang="en-US" dirty="0">
                <a:solidFill>
                  <a:srgbClr val="FFFFFF"/>
                </a:solidFill>
                <a:latin typeface="Acta Display Light"/>
                <a:cs typeface="Acta Display Light"/>
              </a:rPr>
            </a:br>
            <a:endParaRPr lang="en-US" dirty="0">
              <a:solidFill>
                <a:srgbClr val="FFFFFF"/>
              </a:solidFill>
              <a:latin typeface="Acta Display Light"/>
              <a:cs typeface="Acta Display Light"/>
            </a:endParaRPr>
          </a:p>
        </p:txBody>
      </p:sp>
      <p:pic>
        <p:nvPicPr>
          <p:cNvPr id="6" name="Picture 5" descr="Trouser Break_NONE.jpg"/>
          <p:cNvPicPr>
            <a:picLocks noChangeAspect="1"/>
          </p:cNvPicPr>
          <p:nvPr/>
        </p:nvPicPr>
        <p:blipFill>
          <a:blip r:embed="rId3" cstate="screen">
            <a:extLst>
              <a:ext uri="{BEBA8EAE-BF5A-486C-A8C5-ECC9F3942E4B}">
                <a14:imgProps xmlns:a14="http://schemas.microsoft.com/office/drawing/2010/main">
                  <a14:imgLayer r:embed="rId4">
                    <a14:imgEffect>
                      <a14:backgroundRemoval t="7290" b="92813" l="4930" r="93964"/>
                    </a14:imgEffect>
                  </a14:imgLayer>
                </a14:imgProps>
              </a:ext>
              <a:ext uri="{28A0092B-C50C-407E-A947-70E740481C1C}">
                <a14:useLocalDpi xmlns:a14="http://schemas.microsoft.com/office/drawing/2010/main"/>
              </a:ext>
            </a:extLst>
          </a:blip>
          <a:stretch>
            <a:fillRect/>
          </a:stretch>
        </p:blipFill>
        <p:spPr>
          <a:xfrm>
            <a:off x="0" y="2209800"/>
            <a:ext cx="3335713" cy="3268596"/>
          </a:xfrm>
          <a:prstGeom prst="rect">
            <a:avLst/>
          </a:prstGeom>
        </p:spPr>
      </p:pic>
      <p:pic>
        <p:nvPicPr>
          <p:cNvPr id="7" name="Picture 6" descr="Trouser Break_SLIGHT.jpg"/>
          <p:cNvPicPr>
            <a:picLocks noChangeAspect="1"/>
          </p:cNvPicPr>
          <p:nvPr/>
        </p:nvPicPr>
        <p:blipFill>
          <a:blip r:embed="rId5" cstate="screen">
            <a:extLst>
              <a:ext uri="{BEBA8EAE-BF5A-486C-A8C5-ECC9F3942E4B}">
                <a14:imgProps xmlns:a14="http://schemas.microsoft.com/office/drawing/2010/main">
                  <a14:imgLayer r:embed="rId6">
                    <a14:imgEffect>
                      <a14:backgroundRemoval t="2700" b="94972" l="1089" r="96634"/>
                    </a14:imgEffect>
                  </a14:imgLayer>
                </a14:imgProps>
              </a:ext>
              <a:ext uri="{28A0092B-C50C-407E-A947-70E740481C1C}">
                <a14:useLocalDpi xmlns:a14="http://schemas.microsoft.com/office/drawing/2010/main"/>
              </a:ext>
            </a:extLst>
          </a:blip>
          <a:stretch>
            <a:fillRect/>
          </a:stretch>
        </p:blipFill>
        <p:spPr>
          <a:xfrm>
            <a:off x="2933040" y="2165458"/>
            <a:ext cx="3346165" cy="3558199"/>
          </a:xfrm>
          <a:prstGeom prst="rect">
            <a:avLst/>
          </a:prstGeom>
        </p:spPr>
      </p:pic>
      <p:sp>
        <p:nvSpPr>
          <p:cNvPr id="9" name="Rectangle 8"/>
          <p:cNvSpPr/>
          <p:nvPr/>
        </p:nvSpPr>
        <p:spPr>
          <a:xfrm>
            <a:off x="955997" y="5261285"/>
            <a:ext cx="1404051" cy="369332"/>
          </a:xfrm>
          <a:prstGeom prst="rect">
            <a:avLst/>
          </a:prstGeom>
        </p:spPr>
        <p:txBody>
          <a:bodyPr wrap="square">
            <a:spAutoFit/>
          </a:bodyPr>
          <a:lstStyle/>
          <a:p>
            <a:pPr algn="ctr"/>
            <a:r>
              <a:rPr lang="en-US" dirty="0" smtClean="0">
                <a:solidFill>
                  <a:srgbClr val="FFFFFF"/>
                </a:solidFill>
                <a:latin typeface="Helvetica Neue"/>
                <a:cs typeface="Helvetica Neue"/>
              </a:rPr>
              <a:t>NONE</a:t>
            </a:r>
            <a:endParaRPr lang="en-US" dirty="0">
              <a:latin typeface="Helvetica Neue"/>
              <a:cs typeface="Helvetica Neue"/>
            </a:endParaRPr>
          </a:p>
        </p:txBody>
      </p:sp>
      <p:sp>
        <p:nvSpPr>
          <p:cNvPr id="10" name="Rectangle 9"/>
          <p:cNvSpPr/>
          <p:nvPr/>
        </p:nvSpPr>
        <p:spPr>
          <a:xfrm>
            <a:off x="3856941" y="5261285"/>
            <a:ext cx="1404051" cy="369332"/>
          </a:xfrm>
          <a:prstGeom prst="rect">
            <a:avLst/>
          </a:prstGeom>
        </p:spPr>
        <p:txBody>
          <a:bodyPr wrap="square">
            <a:spAutoFit/>
          </a:bodyPr>
          <a:lstStyle/>
          <a:p>
            <a:pPr algn="ctr"/>
            <a:r>
              <a:rPr lang="en-US" dirty="0" smtClean="0">
                <a:solidFill>
                  <a:srgbClr val="FFFFFF"/>
                </a:solidFill>
                <a:latin typeface="Helvetica Neue"/>
                <a:cs typeface="Helvetica Neue"/>
              </a:rPr>
              <a:t>SLIGHT</a:t>
            </a:r>
            <a:endParaRPr lang="en-US" dirty="0">
              <a:latin typeface="Helvetica Neue"/>
              <a:cs typeface="Helvetica Neue"/>
            </a:endParaRPr>
          </a:p>
        </p:txBody>
      </p:sp>
      <p:sp>
        <p:nvSpPr>
          <p:cNvPr id="11" name="Rectangle 10"/>
          <p:cNvSpPr/>
          <p:nvPr/>
        </p:nvSpPr>
        <p:spPr>
          <a:xfrm>
            <a:off x="7031461" y="5233963"/>
            <a:ext cx="1404051" cy="369332"/>
          </a:xfrm>
          <a:prstGeom prst="rect">
            <a:avLst/>
          </a:prstGeom>
        </p:spPr>
        <p:txBody>
          <a:bodyPr wrap="square">
            <a:spAutoFit/>
          </a:bodyPr>
          <a:lstStyle/>
          <a:p>
            <a:pPr algn="ctr"/>
            <a:r>
              <a:rPr lang="en-US" dirty="0" smtClean="0">
                <a:solidFill>
                  <a:srgbClr val="FFFFFF"/>
                </a:solidFill>
                <a:latin typeface="Helvetica Neue"/>
                <a:cs typeface="Helvetica Neue"/>
              </a:rPr>
              <a:t>FULL</a:t>
            </a:r>
            <a:endParaRPr lang="en-US" dirty="0">
              <a:latin typeface="Helvetica Neue"/>
              <a:cs typeface="Helvetica Neue"/>
            </a:endParaRPr>
          </a:p>
        </p:txBody>
      </p:sp>
      <p:pic>
        <p:nvPicPr>
          <p:cNvPr id="4" name="Picture 3" descr="Trouser Break_FULL.jpg"/>
          <p:cNvPicPr>
            <a:picLocks noChangeAspect="1"/>
          </p:cNvPicPr>
          <p:nvPr/>
        </p:nvPicPr>
        <p:blipFill>
          <a:blip r:embed="rId7" cstate="screen">
            <a:extLst>
              <a:ext uri="{BEBA8EAE-BF5A-486C-A8C5-ECC9F3942E4B}">
                <a14:imgProps xmlns:a14="http://schemas.microsoft.com/office/drawing/2010/main">
                  <a14:imgLayer r:embed="rId8">
                    <a14:imgEffect>
                      <a14:backgroundRemoval t="10000" b="90000" l="10000" r="90000">
                        <a14:foregroundMark x1="23327" y1="26916" x2="23327" y2="26916"/>
                        <a14:foregroundMark x1="70353" y1="30651" x2="70353" y2="30651"/>
                        <a14:foregroundMark x1="69796" y1="22893" x2="69796" y2="22893"/>
                        <a14:foregroundMark x1="67007" y1="85824" x2="67007" y2="85824"/>
                        <a14:foregroundMark x1="64684" y1="83333" x2="64684" y2="83333"/>
                        <a14:foregroundMark x1="85781" y1="84195" x2="85781" y2="84195"/>
                        <a14:foregroundMark x1="83829" y1="84770" x2="83829" y2="84770"/>
                        <a14:foregroundMark x1="83829" y1="84770" x2="83643" y2="84962"/>
                        <a14:foregroundMark x1="81784" y1="84962" x2="81784" y2="84962"/>
                        <a14:backgroundMark x1="45539" y1="52395" x2="45539" y2="52395"/>
                      </a14:backgroundRemoval>
                    </a14:imgEffect>
                  </a14:imgLayer>
                </a14:imgProps>
              </a:ext>
              <a:ext uri="{28A0092B-C50C-407E-A947-70E740481C1C}">
                <a14:useLocalDpi xmlns:a14="http://schemas.microsoft.com/office/drawing/2010/main"/>
              </a:ext>
            </a:extLst>
          </a:blip>
          <a:stretch>
            <a:fillRect/>
          </a:stretch>
        </p:blipFill>
        <p:spPr>
          <a:xfrm>
            <a:off x="5850832" y="2194608"/>
            <a:ext cx="3513168" cy="3408687"/>
          </a:xfrm>
          <a:prstGeom prst="rect">
            <a:avLst/>
          </a:prstGeom>
        </p:spPr>
      </p:pic>
    </p:spTree>
    <p:extLst>
      <p:ext uri="{BB962C8B-B14F-4D97-AF65-F5344CB8AC3E}">
        <p14:creationId xmlns:p14="http://schemas.microsoft.com/office/powerpoint/2010/main" val="30512045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8278" y="0"/>
            <a:ext cx="4843309" cy="1393161"/>
          </a:xfrm>
        </p:spPr>
        <p:txBody>
          <a:bodyPr>
            <a:normAutofit/>
          </a:bodyPr>
          <a:lstStyle/>
          <a:p>
            <a:pPr marL="0" indent="0"/>
            <a:r>
              <a:rPr lang="en-US" dirty="0" smtClean="0">
                <a:latin typeface="Acta Display Book"/>
                <a:cs typeface="Acta Display Book"/>
              </a:rPr>
              <a:t>The Sports Shirt</a:t>
            </a:r>
            <a:endParaRPr lang="en-US" dirty="0">
              <a:latin typeface="Acta Display Book"/>
              <a:cs typeface="Acta Display Book"/>
            </a:endParaRPr>
          </a:p>
        </p:txBody>
      </p:sp>
      <p:sp>
        <p:nvSpPr>
          <p:cNvPr id="3" name="Content Placeholder 2"/>
          <p:cNvSpPr>
            <a:spLocks noGrp="1"/>
          </p:cNvSpPr>
          <p:nvPr>
            <p:ph idx="1"/>
          </p:nvPr>
        </p:nvSpPr>
        <p:spPr>
          <a:xfrm>
            <a:off x="4530534" y="2163208"/>
            <a:ext cx="4613466" cy="1583764"/>
          </a:xfrm>
        </p:spPr>
        <p:txBody>
          <a:bodyPr>
            <a:normAutofit fontScale="92500" lnSpcReduction="10000"/>
          </a:bodyPr>
          <a:lstStyle/>
          <a:p>
            <a:pPr marL="0" lvl="2" indent="164592" algn="ctr">
              <a:lnSpc>
                <a:spcPct val="120000"/>
              </a:lnSpc>
              <a:spcBef>
                <a:spcPts val="576"/>
              </a:spcBef>
              <a:buNone/>
            </a:pPr>
            <a:r>
              <a:rPr lang="en-US" sz="1800" spc="100" dirty="0">
                <a:solidFill>
                  <a:srgbClr val="FFFFFF"/>
                </a:solidFill>
                <a:latin typeface="Acta Display Light"/>
                <a:cs typeface="Acta Display Light"/>
              </a:rPr>
              <a:t>   </a:t>
            </a:r>
            <a:r>
              <a:rPr lang="en-US" sz="1800" spc="100" dirty="0" smtClean="0">
                <a:solidFill>
                  <a:srgbClr val="FFFFFF"/>
                </a:solidFill>
                <a:latin typeface="Helvetica Neue"/>
                <a:cs typeface="Helvetica Neue"/>
              </a:rPr>
              <a:t> </a:t>
            </a:r>
          </a:p>
          <a:p>
            <a:pPr marL="0" lvl="3" indent="164592">
              <a:lnSpc>
                <a:spcPct val="120000"/>
              </a:lnSpc>
              <a:spcBef>
                <a:spcPts val="576"/>
              </a:spcBef>
              <a:buFont typeface="Arial"/>
              <a:buChar char="•"/>
            </a:pPr>
            <a:r>
              <a:rPr lang="en-US" sz="1800" spc="100" dirty="0" smtClean="0">
                <a:solidFill>
                  <a:srgbClr val="FFFFFF"/>
                </a:solidFill>
                <a:latin typeface="Helvetica Neue"/>
                <a:cs typeface="Helvetica Neue"/>
              </a:rPr>
              <a:t>Looser fitting than a dress shirt</a:t>
            </a:r>
          </a:p>
          <a:p>
            <a:pPr marL="0" lvl="3" indent="164592">
              <a:lnSpc>
                <a:spcPct val="120000"/>
              </a:lnSpc>
              <a:spcBef>
                <a:spcPts val="576"/>
              </a:spcBef>
              <a:buFont typeface="Arial"/>
              <a:buChar char="•"/>
            </a:pPr>
            <a:r>
              <a:rPr lang="en-US" sz="1800" spc="100" dirty="0" smtClean="0">
                <a:solidFill>
                  <a:srgbClr val="FFFFFF"/>
                </a:solidFill>
                <a:latin typeface="Helvetica Neue"/>
                <a:cs typeface="Helvetica Neue"/>
              </a:rPr>
              <a:t>Typically has a button-down collar</a:t>
            </a:r>
            <a:r>
              <a:rPr lang="en-US" sz="1800" spc="100" dirty="0">
                <a:solidFill>
                  <a:srgbClr val="FFFFFF"/>
                </a:solidFill>
                <a:latin typeface="Helvetica Neue"/>
                <a:cs typeface="Helvetica Neue"/>
              </a:rPr>
              <a:t/>
            </a:r>
            <a:br>
              <a:rPr lang="en-US" sz="1800" spc="100" dirty="0">
                <a:solidFill>
                  <a:srgbClr val="FFFFFF"/>
                </a:solidFill>
                <a:latin typeface="Helvetica Neue"/>
                <a:cs typeface="Helvetica Neue"/>
              </a:rPr>
            </a:br>
            <a:r>
              <a:rPr lang="en-US" sz="1800" spc="100" dirty="0" smtClean="0">
                <a:solidFill>
                  <a:srgbClr val="FFFFFF"/>
                </a:solidFill>
                <a:latin typeface="Helvetica Neue"/>
                <a:cs typeface="Helvetica Neue"/>
              </a:rPr>
              <a:t>   Sized S, M, L, XL</a:t>
            </a:r>
            <a:endParaRPr lang="en-US" sz="1800" spc="100" dirty="0">
              <a:solidFill>
                <a:srgbClr val="FFFFFF"/>
              </a:solidFill>
              <a:latin typeface="Helvetica Neue"/>
              <a:cs typeface="Helvetica Neue"/>
            </a:endParaRPr>
          </a:p>
        </p:txBody>
      </p:sp>
      <p:pic>
        <p:nvPicPr>
          <p:cNvPr id="12" name="Content Placeholder 4" descr="MG00885_SPORTS SHIRT BLUE.jpg"/>
          <p:cNvPicPr>
            <a:picLocks noGrp="1" noChangeAspect="1"/>
          </p:cNvPicPr>
          <p:nvPr/>
        </p:nvPicPr>
        <p:blipFill>
          <a:blip r:embed="rId2" cstate="screen">
            <a:extLst>
              <a:ext uri="{BEBA8EAE-BF5A-486C-A8C5-ECC9F3942E4B}">
                <a14:imgProps xmlns:a14="http://schemas.microsoft.com/office/drawing/2010/main">
                  <a14:imgLayer r:embed="rId3">
                    <a14:imgEffect>
                      <a14:backgroundRemoval t="98" b="100000" l="5686" r="97436"/>
                    </a14:imgEffect>
                  </a14:imgLayer>
                </a14:imgProps>
              </a:ext>
              <a:ext uri="{28A0092B-C50C-407E-A947-70E740481C1C}">
                <a14:useLocalDpi xmlns:a14="http://schemas.microsoft.com/office/drawing/2010/main"/>
              </a:ext>
            </a:extLst>
          </a:blip>
          <a:srcRect/>
          <a:stretch>
            <a:fillRect/>
          </a:stretch>
        </p:blipFill>
        <p:spPr>
          <a:xfrm>
            <a:off x="-151649" y="591676"/>
            <a:ext cx="5029200" cy="5720087"/>
          </a:xfrm>
          <a:prstGeom prst="rect">
            <a:avLst/>
          </a:prstGeom>
        </p:spPr>
      </p:pic>
    </p:spTree>
    <p:extLst>
      <p:ext uri="{BB962C8B-B14F-4D97-AF65-F5344CB8AC3E}">
        <p14:creationId xmlns:p14="http://schemas.microsoft.com/office/powerpoint/2010/main" val="902654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8278" y="0"/>
            <a:ext cx="4843309" cy="1393161"/>
          </a:xfrm>
        </p:spPr>
        <p:txBody>
          <a:bodyPr>
            <a:normAutofit/>
          </a:bodyPr>
          <a:lstStyle/>
          <a:p>
            <a:pPr marL="0" indent="0"/>
            <a:r>
              <a:rPr lang="en-US" dirty="0" smtClean="0">
                <a:latin typeface="Acta Display Book"/>
                <a:cs typeface="Acta Display Book"/>
              </a:rPr>
              <a:t>The Sweater</a:t>
            </a:r>
            <a:endParaRPr lang="en-US" dirty="0">
              <a:latin typeface="Acta Display Book"/>
              <a:cs typeface="Acta Display Book"/>
            </a:endParaRPr>
          </a:p>
        </p:txBody>
      </p:sp>
      <p:sp>
        <p:nvSpPr>
          <p:cNvPr id="3" name="Content Placeholder 2"/>
          <p:cNvSpPr>
            <a:spLocks noGrp="1"/>
          </p:cNvSpPr>
          <p:nvPr>
            <p:ph idx="1"/>
          </p:nvPr>
        </p:nvSpPr>
        <p:spPr>
          <a:xfrm>
            <a:off x="5140960" y="1850783"/>
            <a:ext cx="4003040" cy="3137777"/>
          </a:xfrm>
        </p:spPr>
        <p:txBody>
          <a:bodyPr>
            <a:normAutofit/>
          </a:bodyPr>
          <a:lstStyle/>
          <a:p>
            <a:pPr marL="0" lvl="1" indent="-164592">
              <a:lnSpc>
                <a:spcPct val="150000"/>
              </a:lnSpc>
              <a:buFont typeface="Arial"/>
              <a:buChar char="•"/>
            </a:pPr>
            <a:r>
              <a:rPr lang="en-US" sz="1800" spc="100" dirty="0">
                <a:latin typeface="Helvetica Neue"/>
                <a:cs typeface="Helvetica Neue"/>
              </a:rPr>
              <a:t>V-neck vs. Crew Neck</a:t>
            </a:r>
          </a:p>
          <a:p>
            <a:pPr marL="400050" lvl="2" indent="-164592">
              <a:lnSpc>
                <a:spcPct val="150000"/>
              </a:lnSpc>
              <a:buFont typeface="Arial"/>
              <a:buChar char="•"/>
            </a:pPr>
            <a:r>
              <a:rPr lang="en-US" sz="1400" spc="100" dirty="0" smtClean="0">
                <a:latin typeface="Helvetica Neue"/>
                <a:cs typeface="Helvetica Neue"/>
              </a:rPr>
              <a:t>Great </a:t>
            </a:r>
            <a:r>
              <a:rPr lang="en-US" sz="1400" spc="100" dirty="0">
                <a:latin typeface="Helvetica Neue"/>
                <a:cs typeface="Helvetica Neue"/>
              </a:rPr>
              <a:t>For Layering</a:t>
            </a:r>
          </a:p>
          <a:p>
            <a:pPr marL="0" lvl="1" indent="-164592">
              <a:lnSpc>
                <a:spcPct val="150000"/>
              </a:lnSpc>
              <a:buFont typeface="Arial"/>
              <a:buChar char="•"/>
            </a:pPr>
            <a:r>
              <a:rPr lang="en-US" sz="1800" spc="100" dirty="0">
                <a:latin typeface="Helvetica Neue"/>
                <a:cs typeface="Helvetica Neue"/>
              </a:rPr>
              <a:t>Wools and Cashmeres</a:t>
            </a:r>
          </a:p>
          <a:p>
            <a:pPr marL="457200" lvl="3" indent="-164592">
              <a:lnSpc>
                <a:spcPct val="150000"/>
              </a:lnSpc>
              <a:buFont typeface="Arial"/>
              <a:buChar char="•"/>
            </a:pPr>
            <a:r>
              <a:rPr lang="en-US" sz="1400" spc="100" dirty="0">
                <a:latin typeface="Helvetica Neue"/>
                <a:cs typeface="Helvetica Neue"/>
              </a:rPr>
              <a:t>Cooler Climates</a:t>
            </a:r>
          </a:p>
          <a:p>
            <a:pPr marL="0" lvl="1" indent="-164592">
              <a:lnSpc>
                <a:spcPct val="150000"/>
              </a:lnSpc>
              <a:buFont typeface="Arial"/>
              <a:buChar char="•"/>
            </a:pPr>
            <a:r>
              <a:rPr lang="en-US" sz="1800" spc="100" dirty="0">
                <a:latin typeface="Helvetica Neue"/>
                <a:cs typeface="Helvetica Neue"/>
              </a:rPr>
              <a:t>Cotton, Silk and Linen </a:t>
            </a:r>
          </a:p>
          <a:p>
            <a:pPr marL="457200" lvl="3" indent="-164592">
              <a:lnSpc>
                <a:spcPct val="150000"/>
              </a:lnSpc>
              <a:buFont typeface="Arial"/>
              <a:buChar char="•"/>
            </a:pPr>
            <a:r>
              <a:rPr lang="en-US" sz="1400" spc="100" dirty="0">
                <a:latin typeface="Helvetica Neue"/>
                <a:cs typeface="Helvetica Neue"/>
              </a:rPr>
              <a:t>Warmer Climates</a:t>
            </a:r>
          </a:p>
          <a:p>
            <a:pPr marL="0" lvl="1" indent="-164592">
              <a:lnSpc>
                <a:spcPct val="150000"/>
              </a:lnSpc>
              <a:buNone/>
            </a:pPr>
            <a:endParaRPr lang="en-US" sz="1800" spc="100" dirty="0">
              <a:latin typeface="Helvetica Neue"/>
              <a:cs typeface="Helvetica Neue"/>
            </a:endParaRPr>
          </a:p>
        </p:txBody>
      </p:sp>
      <p:pic>
        <p:nvPicPr>
          <p:cNvPr id="4" name="Picture 3" descr="2014-01-10 SUPIMA-01.jpg"/>
          <p:cNvPicPr>
            <a:picLocks noChangeAspect="1"/>
          </p:cNvPicPr>
          <p:nvPr/>
        </p:nvPicPr>
        <p:blipFill>
          <a:blip r:embed="rId2" cstate="screen">
            <a:extLst>
              <a:ext uri="{BEBA8EAE-BF5A-486C-A8C5-ECC9F3942E4B}">
                <a14:imgProps xmlns:a14="http://schemas.microsoft.com/office/drawing/2010/main">
                  <a14:imgLayer r:embed="rId3">
                    <a14:imgEffect>
                      <a14:backgroundRemoval t="10000" b="92760" l="10000" r="90000">
                        <a14:backgroundMark x1="76563" y1="33854" x2="76563" y2="33698"/>
                        <a14:backgroundMark x1="70547" y1="51146" x2="70547" y2="51146"/>
                        <a14:backgroundMark x1="72422" y1="62917" x2="72422" y2="62917"/>
                        <a14:backgroundMark x1="57969" y1="88333" x2="57969" y2="88333"/>
                        <a14:backgroundMark x1="43438" y1="89479" x2="43438" y2="89479"/>
                        <a14:backgroundMark x1="50391" y1="89063" x2="50391" y2="89063"/>
                      </a14:backgroundRemoval>
                    </a14:imgEffect>
                  </a14:imgLayer>
                </a14:imgProps>
              </a:ext>
              <a:ext uri="{28A0092B-C50C-407E-A947-70E740481C1C}">
                <a14:useLocalDpi xmlns:a14="http://schemas.microsoft.com/office/drawing/2010/main"/>
              </a:ext>
            </a:extLst>
          </a:blip>
          <a:stretch>
            <a:fillRect/>
          </a:stretch>
        </p:blipFill>
        <p:spPr>
          <a:xfrm>
            <a:off x="-606865" y="-1354992"/>
            <a:ext cx="5948680" cy="8923020"/>
          </a:xfrm>
          <a:prstGeom prst="rect">
            <a:avLst/>
          </a:prstGeom>
        </p:spPr>
      </p:pic>
    </p:spTree>
    <p:extLst>
      <p:ext uri="{BB962C8B-B14F-4D97-AF65-F5344CB8AC3E}">
        <p14:creationId xmlns:p14="http://schemas.microsoft.com/office/powerpoint/2010/main" val="6663771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61629"/>
          </a:xfrm>
        </p:spPr>
        <p:txBody>
          <a:bodyPr>
            <a:normAutofit/>
          </a:bodyPr>
          <a:lstStyle/>
          <a:p>
            <a:pPr marL="0" indent="0"/>
            <a:r>
              <a:rPr lang="en-US" sz="4800" spc="60" dirty="0" smtClean="0">
                <a:latin typeface="Acta Display Book"/>
                <a:cs typeface="Acta Display Book"/>
              </a:rPr>
              <a:t>Footwear &amp; Accessories</a:t>
            </a:r>
            <a:endParaRPr lang="en-US" sz="4800" spc="60" dirty="0">
              <a:latin typeface="Acta Display Book"/>
              <a:cs typeface="Acta Display Book"/>
            </a:endParaRPr>
          </a:p>
        </p:txBody>
      </p:sp>
    </p:spTree>
    <p:extLst>
      <p:ext uri="{BB962C8B-B14F-4D97-AF65-F5344CB8AC3E}">
        <p14:creationId xmlns:p14="http://schemas.microsoft.com/office/powerpoint/2010/main" val="1112004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8278" y="0"/>
            <a:ext cx="4843309" cy="1393161"/>
          </a:xfrm>
        </p:spPr>
        <p:txBody>
          <a:bodyPr>
            <a:normAutofit/>
          </a:bodyPr>
          <a:lstStyle/>
          <a:p>
            <a:pPr marL="0" indent="0" algn="l"/>
            <a:r>
              <a:rPr lang="en-US" dirty="0" smtClean="0">
                <a:latin typeface="Acta Display Book"/>
                <a:cs typeface="Acta Display Book"/>
              </a:rPr>
              <a:t>Footwear</a:t>
            </a:r>
            <a:endParaRPr lang="en-US" dirty="0">
              <a:latin typeface="Acta Display Book"/>
              <a:cs typeface="Acta Display Book"/>
            </a:endParaRPr>
          </a:p>
        </p:txBody>
      </p:sp>
      <p:sp>
        <p:nvSpPr>
          <p:cNvPr id="3" name="Content Placeholder 2"/>
          <p:cNvSpPr>
            <a:spLocks noGrp="1"/>
          </p:cNvSpPr>
          <p:nvPr>
            <p:ph idx="1"/>
          </p:nvPr>
        </p:nvSpPr>
        <p:spPr>
          <a:xfrm>
            <a:off x="4208278" y="1164592"/>
            <a:ext cx="4613466" cy="4641480"/>
          </a:xfrm>
        </p:spPr>
        <p:txBody>
          <a:bodyPr>
            <a:normAutofit/>
          </a:bodyPr>
          <a:lstStyle/>
          <a:p>
            <a:pPr marL="0" lvl="1" indent="-164592">
              <a:lnSpc>
                <a:spcPct val="150000"/>
              </a:lnSpc>
              <a:buNone/>
            </a:pPr>
            <a:r>
              <a:rPr lang="en-US" sz="1800" spc="100" dirty="0" smtClean="0">
                <a:latin typeface="Helvetica Neue"/>
                <a:cs typeface="Helvetica Neue"/>
              </a:rPr>
              <a:t>Classic Colors</a:t>
            </a:r>
          </a:p>
          <a:p>
            <a:pPr marL="0" indent="-164592">
              <a:lnSpc>
                <a:spcPct val="150000"/>
              </a:lnSpc>
              <a:buFont typeface="Arial"/>
              <a:buChar char="•"/>
            </a:pPr>
            <a:r>
              <a:rPr lang="en-US" sz="1800" spc="100" dirty="0" smtClean="0">
                <a:latin typeface="Helvetica Neue"/>
                <a:cs typeface="Helvetica Neue"/>
              </a:rPr>
              <a:t>Black</a:t>
            </a:r>
            <a:r>
              <a:rPr lang="en-US" sz="1800" spc="100" dirty="0">
                <a:latin typeface="Helvetica Neue"/>
                <a:cs typeface="Helvetica Neue"/>
              </a:rPr>
              <a:t>, Brown &amp; Cordovan </a:t>
            </a:r>
          </a:p>
          <a:p>
            <a:pPr marL="0" lvl="1" indent="-164592">
              <a:lnSpc>
                <a:spcPct val="150000"/>
              </a:lnSpc>
              <a:buNone/>
            </a:pPr>
            <a:r>
              <a:rPr lang="en-US" sz="1800" spc="100" dirty="0" smtClean="0">
                <a:latin typeface="Helvetica Neue"/>
                <a:cs typeface="Helvetica Neue"/>
              </a:rPr>
              <a:t>Classic Styles</a:t>
            </a:r>
          </a:p>
          <a:p>
            <a:pPr marL="0" indent="-164592">
              <a:lnSpc>
                <a:spcPct val="150000"/>
              </a:lnSpc>
              <a:buFont typeface="Arial"/>
              <a:buChar char="•"/>
            </a:pPr>
            <a:r>
              <a:rPr lang="en-US" sz="1800" spc="100" dirty="0" smtClean="0">
                <a:latin typeface="Helvetica Neue"/>
                <a:cs typeface="Helvetica Neue"/>
              </a:rPr>
              <a:t>Cap </a:t>
            </a:r>
            <a:r>
              <a:rPr lang="en-US" sz="1800" spc="100" dirty="0">
                <a:latin typeface="Helvetica Neue"/>
                <a:cs typeface="Helvetica Neue"/>
              </a:rPr>
              <a:t>Toe &amp; Wing Tip</a:t>
            </a:r>
          </a:p>
          <a:p>
            <a:pPr marL="0" lvl="1" indent="-164592">
              <a:lnSpc>
                <a:spcPct val="150000"/>
              </a:lnSpc>
              <a:buNone/>
            </a:pPr>
            <a:r>
              <a:rPr lang="en-US" sz="1800" spc="100" dirty="0" smtClean="0">
                <a:latin typeface="Helvetica Neue"/>
                <a:cs typeface="Helvetica Neue"/>
              </a:rPr>
              <a:t>Casual Styles</a:t>
            </a:r>
          </a:p>
          <a:p>
            <a:pPr marL="0" indent="-164592">
              <a:lnSpc>
                <a:spcPct val="150000"/>
              </a:lnSpc>
              <a:buFont typeface="Arial"/>
              <a:buChar char="•"/>
            </a:pPr>
            <a:r>
              <a:rPr lang="en-US" sz="1800" spc="100" dirty="0" smtClean="0">
                <a:latin typeface="Helvetica Neue"/>
                <a:cs typeface="Helvetica Neue"/>
              </a:rPr>
              <a:t>Loafer </a:t>
            </a:r>
            <a:r>
              <a:rPr lang="en-US" sz="1800" spc="100" dirty="0">
                <a:latin typeface="Helvetica Neue"/>
                <a:cs typeface="Helvetica Neue"/>
              </a:rPr>
              <a:t>&amp; Driving Shoe </a:t>
            </a:r>
          </a:p>
          <a:p>
            <a:pPr marL="0" lvl="1" indent="-164592">
              <a:lnSpc>
                <a:spcPct val="150000"/>
              </a:lnSpc>
              <a:buNone/>
            </a:pPr>
            <a:endParaRPr lang="en-US" spc="100" dirty="0">
              <a:latin typeface="Helvetica Neue Thin"/>
              <a:cs typeface="Helvetica Neue Thin"/>
            </a:endParaRPr>
          </a:p>
        </p:txBody>
      </p:sp>
      <p:pic>
        <p:nvPicPr>
          <p:cNvPr id="15" name="Picture 14" descr="2014-12-17 SPRING BOOK BOAT SHOES 02.jpg"/>
          <p:cNvPicPr>
            <a:picLocks noChangeAspect="1"/>
          </p:cNvPicPr>
          <p:nvPr/>
        </p:nvPicPr>
        <p:blipFill>
          <a:blip r:embed="rId3" cstate="screen">
            <a:extLst>
              <a:ext uri="{BEBA8EAE-BF5A-486C-A8C5-ECC9F3942E4B}">
                <a14:imgProps xmlns:a14="http://schemas.microsoft.com/office/drawing/2010/main">
                  <a14:imgLayer r:embed="rId4">
                    <a14:imgEffect>
                      <a14:backgroundRemoval t="3735" b="96686" l="5919" r="96369">
                        <a14:foregroundMark x1="22573" y1="81746" x2="81531" y2="83377"/>
                        <a14:foregroundMark x1="24073" y1="22777" x2="39148" y2="20568"/>
                        <a14:foregroundMark x1="14365" y1="88217" x2="14365" y2="88217"/>
                        <a14:backgroundMark x1="88950" y1="92215" x2="90213" y2="91846"/>
                        <a14:backgroundMark x1="86109" y1="93161" x2="76243" y2="93319"/>
                        <a14:backgroundMark x1="67798" y1="94266" x2="41594" y2="95055"/>
                        <a14:backgroundMark x1="75059" y1="94108" x2="68508" y2="94266"/>
                        <a14:backgroundMark x1="39463" y1="94424" x2="21863" y2="93635"/>
                        <a14:backgroundMark x1="93291" y1="78538" x2="93291" y2="78538"/>
                        <a14:backgroundMark x1="53828" y1="73277" x2="97159" y2="79695"/>
                        <a14:backgroundMark x1="23283" y1="64913" x2="51460" y2="72488"/>
                        <a14:backgroundMark x1="92581" y1="45871" x2="90450" y2="52446"/>
                        <a14:backgroundMark x1="46172" y1="53866" x2="74112" y2="53235"/>
                        <a14:backgroundMark x1="66614" y1="57391" x2="67324" y2="57233"/>
                        <a14:backgroundMark x1="43725" y1="52920" x2="40174" y2="52762"/>
                        <a14:backgroundMark x1="19021" y1="48922" x2="12944" y2="46186"/>
                        <a14:backgroundMark x1="69061" y1="27722" x2="84451" y2="20042"/>
                        <a14:backgroundMark x1="41358" y1="32877" x2="42305" y2="33035"/>
                        <a14:backgroundMark x1="52170" y1="30458" x2="67798" y2="27722"/>
                        <a14:backgroundMark x1="19732" y1="90426" x2="19258" y2="91057"/>
                        <a14:backgroundMark x1="16338" y1="89795" x2="16338" y2="89795"/>
                        <a14:backgroundMark x1="27388" y1="92688" x2="27388" y2="92688"/>
                        <a14:backgroundMark x1="22099" y1="91689" x2="22336" y2="91846"/>
                        <a14:backgroundMark x1="25730" y1="92372" x2="25020" y2="92215"/>
                        <a14:backgroundMark x1="41831" y1="31194" x2="45146" y2="30089"/>
                        <a14:backgroundMark x1="21389" y1="33403" x2="21073" y2="33351"/>
                        <a14:backgroundMark x1="16811" y1="32614" x2="17048" y2="32983"/>
                        <a14:backgroundMark x1="22573" y1="33035" x2="22573" y2="33035"/>
                        <a14:backgroundMark x1="24704" y1="32720" x2="24704" y2="32720"/>
                        <a14:backgroundMark x1="27466" y1="32614" x2="27466" y2="32614"/>
                        <a14:backgroundMark x1="40568" y1="30984" x2="40568" y2="30984"/>
                        <a14:backgroundMark x1="32912" y1="33140" x2="32912" y2="33140"/>
                        <a14:backgroundMark x1="38279" y1="52972" x2="38595" y2="52814"/>
                        <a14:backgroundMark x1="35675" y1="52183" x2="35675" y2="52183"/>
                        <a14:backgroundMark x1="36938" y1="52393" x2="36938" y2="52393"/>
                        <a14:backgroundMark x1="17364" y1="89847" x2="17364" y2="89847"/>
                        <a14:backgroundMark x1="15312" y1="88795" x2="15312" y2="88795"/>
                        <a14:backgroundMark x1="29938" y1="93213" x2="29938" y2="93213"/>
                        <a14:backgroundMark x1="21206" y1="91136" x2="21206" y2="91136"/>
                        <a14:backgroundMark x1="24324" y1="91551" x2="24324" y2="91690"/>
                        <a14:backgroundMark x1="16424" y1="89058" x2="16424" y2="89058"/>
                      </a14:backgroundRemoval>
                    </a14:imgEffect>
                  </a14:imgLayer>
                </a14:imgProps>
              </a:ext>
              <a:ext uri="{28A0092B-C50C-407E-A947-70E740481C1C}">
                <a14:useLocalDpi xmlns:a14="http://schemas.microsoft.com/office/drawing/2010/main"/>
              </a:ext>
            </a:extLst>
          </a:blip>
          <a:stretch>
            <a:fillRect/>
          </a:stretch>
        </p:blipFill>
        <p:spPr>
          <a:xfrm rot="16200000">
            <a:off x="6030641" y="4103628"/>
            <a:ext cx="2040007" cy="3060816"/>
          </a:xfrm>
          <a:prstGeom prst="rect">
            <a:avLst/>
          </a:prstGeom>
        </p:spPr>
      </p:pic>
      <p:pic>
        <p:nvPicPr>
          <p:cNvPr id="18" name="Picture 17" descr="2014-12-09 SAS SHOE MENS.jpg"/>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415" b="97564" l="2617" r="100000">
                        <a14:foregroundMark x1="20248" y1="43235" x2="47934" y2="43235"/>
                        <a14:foregroundMark x1="88843" y1="43339" x2="73967" y2="43650"/>
                        <a14:foregroundMark x1="90220" y1="55988" x2="13223" y2="55988"/>
                        <a14:foregroundMark x1="16529" y1="66874" x2="93664" y2="66200"/>
                        <a14:foregroundMark x1="11983" y1="80093" x2="91736" y2="76983"/>
                        <a14:foregroundMark x1="14050" y1="90410" x2="87466" y2="92120"/>
                        <a14:foregroundMark x1="91047" y1="44842" x2="90909" y2="44738"/>
                        <a14:foregroundMark x1="91873" y1="42561" x2="91873" y2="42561"/>
                        <a14:foregroundMark x1="92287" y1="43183" x2="92700" y2="43183"/>
                        <a14:foregroundMark x1="90771" y1="41939" x2="90771" y2="41939"/>
                        <a14:foregroundMark x1="63223" y1="24469" x2="60331" y2="24365"/>
                        <a14:foregroundMark x1="59091" y1="24313" x2="54408" y2="24417"/>
                        <a14:foregroundMark x1="46694" y1="23743" x2="39945" y2="23328"/>
                        <a14:foregroundMark x1="9917" y1="31623" x2="92011" y2="33178"/>
                        <a14:foregroundMark x1="84298" y1="14671" x2="84298" y2="14671"/>
                        <a14:foregroundMark x1="82369" y1="14412" x2="82369" y2="14412"/>
                        <a14:foregroundMark x1="76860" y1="15086" x2="76860" y2="15086"/>
                        <a14:foregroundMark x1="71625" y1="15034" x2="71625" y2="15034"/>
                        <a14:foregroundMark x1="64325" y1="14671" x2="64325" y2="14671"/>
                        <a14:foregroundMark x1="63761" y1="21003" x2="63761" y2="21003"/>
                        <a14:foregroundMark x1="91284" y1="75713" x2="91284" y2="75713"/>
                        <a14:foregroundMark x1="93119" y1="78306" x2="93119" y2="78306"/>
                        <a14:foregroundMark x1="94725" y1="80121" x2="94725" y2="80121"/>
                        <a14:foregroundMark x1="94495" y1="77874" x2="94495" y2="77874"/>
                        <a14:foregroundMark x1="84633" y1="73552" x2="84633" y2="73552"/>
                        <a14:foregroundMark x1="79358" y1="73207" x2="79358" y2="73207"/>
                        <a14:foregroundMark x1="72018" y1="73207" x2="72018" y2="73207"/>
                        <a14:foregroundMark x1="74312" y1="73207" x2="74312" y2="73207"/>
                        <a14:foregroundMark x1="93349" y1="76923" x2="93349" y2="76923"/>
                        <a14:backgroundMark x1="74518" y1="43339" x2="74518" y2="43339"/>
                        <a14:backgroundMark x1="34848" y1="25143" x2="35675" y2="24935"/>
                        <a14:backgroundMark x1="38430" y1="12960" x2="38430" y2="12960"/>
                        <a14:backgroundMark x1="35813" y1="12805" x2="33609" y2="12908"/>
                        <a14:backgroundMark x1="40496" y1="12701" x2="45868" y2="12908"/>
                        <a14:backgroundMark x1="47383" y1="13064" x2="47521" y2="13219"/>
                        <a14:backgroundMark x1="50413" y1="13271" x2="50413" y2="13271"/>
                        <a14:backgroundMark x1="52755" y1="13271" x2="52755" y2="13271"/>
                        <a14:backgroundMark x1="83884" y1="14982" x2="84298" y2="15034"/>
                        <a14:backgroundMark x1="79201" y1="15345" x2="79201" y2="15345"/>
                        <a14:backgroundMark x1="66942" y1="15034" x2="66942" y2="15034"/>
                        <a14:backgroundMark x1="61983" y1="14463" x2="61983" y2="14463"/>
                        <a14:backgroundMark x1="58540" y1="13634" x2="58540" y2="13738"/>
                        <a14:backgroundMark x1="23691" y1="12597" x2="23691" y2="12597"/>
                        <a14:backgroundMark x1="27273" y1="12597" x2="27273" y2="12597"/>
                        <a14:backgroundMark x1="29614" y1="12701" x2="29614" y2="12701"/>
                        <a14:backgroundMark x1="60468" y1="13997" x2="60468" y2="13997"/>
                        <a14:backgroundMark x1="55096" y1="13427" x2="55096" y2="13427"/>
                        <a14:backgroundMark x1="90138" y1="25065" x2="90138" y2="25065"/>
                        <a14:backgroundMark x1="63073" y1="25756" x2="63991" y2="25756"/>
                        <a14:backgroundMark x1="29587" y1="26016" x2="29587" y2="26016"/>
                        <a14:backgroundMark x1="46560" y1="24978" x2="46560" y2="24978"/>
                        <a14:backgroundMark x1="66055" y1="37857" x2="66055" y2="37857"/>
                        <a14:backgroundMark x1="68119" y1="83492" x2="68119" y2="83492"/>
                        <a14:backgroundMark x1="18349" y1="25756" x2="18349" y2="25756"/>
                      </a14:backgroundRemoval>
                    </a14:imgEffect>
                  </a14:imgLayer>
                </a14:imgProps>
              </a:ext>
              <a:ext uri="{28A0092B-C50C-407E-A947-70E740481C1C}">
                <a14:useLocalDpi xmlns:a14="http://schemas.microsoft.com/office/drawing/2010/main"/>
              </a:ext>
            </a:extLst>
          </a:blip>
          <a:srcRect/>
          <a:stretch/>
        </p:blipFill>
        <p:spPr>
          <a:xfrm>
            <a:off x="623603" y="-90611"/>
            <a:ext cx="2656439" cy="7061760"/>
          </a:xfrm>
          <a:prstGeom prst="rect">
            <a:avLst/>
          </a:prstGeom>
        </p:spPr>
      </p:pic>
    </p:spTree>
    <p:extLst>
      <p:ext uri="{BB962C8B-B14F-4D97-AF65-F5344CB8AC3E}">
        <p14:creationId xmlns:p14="http://schemas.microsoft.com/office/powerpoint/2010/main" val="12600344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783330" y="1611313"/>
            <a:ext cx="4324350" cy="4641850"/>
          </a:xfrm>
        </p:spPr>
        <p:txBody>
          <a:bodyPr>
            <a:normAutofit fontScale="77500" lnSpcReduction="20000"/>
          </a:bodyPr>
          <a:lstStyle/>
          <a:p>
            <a:pPr marL="91440" lvl="1" indent="-164592">
              <a:lnSpc>
                <a:spcPct val="200000"/>
              </a:lnSpc>
              <a:buClr>
                <a:schemeClr val="tx1"/>
              </a:buClr>
              <a:buFont typeface="Arial"/>
              <a:buChar char="•"/>
            </a:pPr>
            <a:r>
              <a:rPr lang="en-US" sz="1800" spc="100" dirty="0" smtClean="0">
                <a:latin typeface="Helvetica Neue"/>
                <a:cs typeface="Helvetica Neue"/>
              </a:rPr>
              <a:t>QUESTIONS</a:t>
            </a:r>
          </a:p>
          <a:p>
            <a:pPr marL="91440" lvl="1" indent="-164592">
              <a:lnSpc>
                <a:spcPct val="200000"/>
              </a:lnSpc>
              <a:buClr>
                <a:schemeClr val="tx1"/>
              </a:buClr>
              <a:buFont typeface="Arial"/>
              <a:buChar char="•"/>
            </a:pPr>
            <a:r>
              <a:rPr lang="en-US" sz="1800" spc="100" dirty="0" smtClean="0">
                <a:latin typeface="Helvetica Neue"/>
                <a:cs typeface="Helvetica Neue"/>
              </a:rPr>
              <a:t>INTERVIEWING</a:t>
            </a:r>
            <a:endParaRPr lang="en-US" sz="1800" spc="100" dirty="0">
              <a:latin typeface="Helvetica Neue"/>
              <a:cs typeface="Helvetica Neue"/>
            </a:endParaRPr>
          </a:p>
          <a:p>
            <a:pPr marL="91440" lvl="1" indent="-164592">
              <a:lnSpc>
                <a:spcPct val="200000"/>
              </a:lnSpc>
              <a:buClr>
                <a:schemeClr val="tx1"/>
              </a:buClr>
              <a:buFont typeface="Arial"/>
              <a:buChar char="•"/>
            </a:pPr>
            <a:r>
              <a:rPr lang="en-US" sz="1800" spc="100" dirty="0">
                <a:latin typeface="Helvetica Neue"/>
                <a:cs typeface="Helvetica Neue"/>
              </a:rPr>
              <a:t>CLASSIC BUSINESS SUITING</a:t>
            </a:r>
          </a:p>
          <a:p>
            <a:pPr marL="91440" lvl="1" indent="-164592">
              <a:lnSpc>
                <a:spcPct val="200000"/>
              </a:lnSpc>
              <a:buClr>
                <a:schemeClr val="tx1"/>
              </a:buClr>
              <a:buFont typeface="Arial"/>
              <a:buChar char="•"/>
            </a:pPr>
            <a:r>
              <a:rPr lang="en-US" sz="1800" spc="100" dirty="0">
                <a:latin typeface="Helvetica Neue"/>
                <a:cs typeface="Helvetica Neue"/>
              </a:rPr>
              <a:t>CHOOSING THE RIGHT SHIRT</a:t>
            </a:r>
          </a:p>
          <a:p>
            <a:pPr marL="91440" lvl="1" indent="-164592">
              <a:lnSpc>
                <a:spcPct val="200000"/>
              </a:lnSpc>
              <a:buClr>
                <a:schemeClr val="tx1"/>
              </a:buClr>
              <a:buFont typeface="Arial"/>
              <a:buChar char="•"/>
            </a:pPr>
            <a:r>
              <a:rPr lang="en-US" sz="1800" spc="100" dirty="0">
                <a:latin typeface="Helvetica Neue"/>
                <a:cs typeface="Helvetica Neue"/>
              </a:rPr>
              <a:t>CASUAL BUSINESS ATTIRE</a:t>
            </a:r>
          </a:p>
          <a:p>
            <a:pPr marL="91440" lvl="1" indent="-164592">
              <a:lnSpc>
                <a:spcPct val="200000"/>
              </a:lnSpc>
              <a:buClr>
                <a:schemeClr val="tx1"/>
              </a:buClr>
              <a:buFont typeface="Arial"/>
              <a:buChar char="•"/>
            </a:pPr>
            <a:r>
              <a:rPr lang="en-US" sz="1800" spc="100" dirty="0">
                <a:latin typeface="Helvetica Neue"/>
                <a:cs typeface="Helvetica Neue"/>
              </a:rPr>
              <a:t>CHOOSING THE RIGHT TIE</a:t>
            </a:r>
          </a:p>
          <a:p>
            <a:pPr marL="91440" lvl="1" indent="-164592">
              <a:lnSpc>
                <a:spcPct val="200000"/>
              </a:lnSpc>
              <a:buClr>
                <a:schemeClr val="tx1"/>
              </a:buClr>
              <a:buFont typeface="Arial"/>
              <a:buChar char="•"/>
            </a:pPr>
            <a:r>
              <a:rPr lang="en-US" sz="1800" spc="100" dirty="0">
                <a:latin typeface="Helvetica Neue"/>
                <a:cs typeface="Helvetica Neue"/>
              </a:rPr>
              <a:t>FOOTWEAR &amp; ACCESSORIES</a:t>
            </a:r>
          </a:p>
          <a:p>
            <a:pPr marL="91440" lvl="1" indent="-164592">
              <a:lnSpc>
                <a:spcPct val="200000"/>
              </a:lnSpc>
              <a:buClr>
                <a:schemeClr val="tx1"/>
              </a:buClr>
              <a:buFont typeface="Arial"/>
              <a:buChar char="•"/>
            </a:pPr>
            <a:r>
              <a:rPr lang="en-US" sz="1800" spc="100" dirty="0">
                <a:latin typeface="Helvetica Neue"/>
                <a:cs typeface="Helvetica Neue"/>
              </a:rPr>
              <a:t>WEAR AND CARE</a:t>
            </a:r>
          </a:p>
          <a:p>
            <a:pPr marL="91440" lvl="1" indent="-164592">
              <a:lnSpc>
                <a:spcPct val="200000"/>
              </a:lnSpc>
              <a:buClr>
                <a:schemeClr val="tx1"/>
              </a:buClr>
              <a:buFont typeface="Arial"/>
              <a:buChar char="•"/>
            </a:pPr>
            <a:r>
              <a:rPr lang="en-US" sz="1800" spc="100" dirty="0">
                <a:latin typeface="Helvetica Neue"/>
                <a:cs typeface="Helvetica Neue"/>
              </a:rPr>
              <a:t>WRAP-UP</a:t>
            </a:r>
          </a:p>
          <a:p>
            <a:pPr marL="91440" lvl="1" indent="-164592">
              <a:lnSpc>
                <a:spcPct val="200000"/>
              </a:lnSpc>
            </a:pPr>
            <a:endParaRPr lang="en-US" sz="1800" dirty="0">
              <a:latin typeface="Helvetica Neue"/>
              <a:cs typeface="Helvetica Neue"/>
            </a:endParaRPr>
          </a:p>
        </p:txBody>
      </p:sp>
      <p:sp>
        <p:nvSpPr>
          <p:cNvPr id="4" name="Title 1"/>
          <p:cNvSpPr txBox="1">
            <a:spLocks/>
          </p:cNvSpPr>
          <p:nvPr/>
        </p:nvSpPr>
        <p:spPr>
          <a:xfrm>
            <a:off x="-1" y="289859"/>
            <a:ext cx="9144001" cy="1117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100" normalizeH="0" baseline="0" noProof="0" dirty="0" smtClean="0">
                <a:ln>
                  <a:noFill/>
                </a:ln>
                <a:solidFill>
                  <a:srgbClr val="FFFFFF"/>
                </a:solidFill>
                <a:effectLst/>
                <a:uLnTx/>
                <a:uFillTx/>
                <a:latin typeface="Acta Display Medium"/>
                <a:ea typeface="+mj-ea"/>
                <a:cs typeface="Acta Display Medium"/>
              </a:rPr>
              <a:t>Agenda</a:t>
            </a:r>
            <a:endParaRPr kumimoji="0" lang="en-US" sz="3200" b="0" i="0" u="none" strike="noStrike" kern="1200" cap="none" spc="100" normalizeH="0" baseline="0" noProof="0" dirty="0">
              <a:ln>
                <a:noFill/>
              </a:ln>
              <a:solidFill>
                <a:schemeClr val="tx1"/>
              </a:solidFill>
              <a:effectLst/>
              <a:uLnTx/>
              <a:uFillTx/>
              <a:latin typeface="Acta Display Medium"/>
              <a:ea typeface="+mj-ea"/>
              <a:cs typeface="Acta Display Medium"/>
            </a:endParaRPr>
          </a:p>
        </p:txBody>
      </p:sp>
      <p:pic>
        <p:nvPicPr>
          <p:cNvPr id="6" name="Picture 5" descr="FEATURE_DRESS3WAYS-1-012.jpg"/>
          <p:cNvPicPr>
            <a:picLocks noChangeAspect="1"/>
          </p:cNvPicPr>
          <p:nvPr/>
        </p:nvPicPr>
        <p:blipFill rotWithShape="1">
          <a:blip r:embed="rId2">
            <a:extLst>
              <a:ext uri="{BEBA8EAE-BF5A-486C-A8C5-ECC9F3942E4B}">
                <a14:imgProps xmlns:a14="http://schemas.microsoft.com/office/drawing/2010/main">
                  <a14:imgLayer r:embed="rId3">
                    <a14:imgEffect>
                      <a14:backgroundRemoval t="11458" b="96136" l="7252" r="80286">
                        <a14:foregroundMark x1="40858" y1="11797" x2="40858" y2="11797"/>
                        <a14:foregroundMark x1="7457" y1="16203" x2="7354" y2="16203"/>
                        <a14:foregroundMark x1="32686" y1="52203" x2="32686" y2="52203"/>
                        <a14:foregroundMark x1="33912" y1="55051" x2="33912" y2="55051"/>
                        <a14:foregroundMark x1="80286" y1="59322" x2="80286" y2="59322"/>
                        <a14:foregroundMark x1="64760" y1="50169" x2="64760" y2="50169"/>
                        <a14:foregroundMark x1="65066" y1="49356" x2="65066" y2="49356"/>
                        <a14:backgroundMark x1="59755" y1="44610" x2="59755" y2="44610"/>
                        <a14:backgroundMark x1="59755" y1="49220" x2="59755" y2="49220"/>
                        <a14:backgroundMark x1="58836" y1="53288" x2="58836" y2="53288"/>
                        <a14:backgroundMark x1="60981" y1="52678" x2="60981" y2="52678"/>
                        <a14:backgroundMark x1="60981" y1="52678" x2="60981" y2="52678"/>
                        <a14:backgroundMark x1="33810" y1="50576" x2="33810" y2="50576"/>
                        <a14:backgroundMark x1="58427" y1="54237" x2="58427" y2="54237"/>
                        <a14:backgroundMark x1="32891" y1="54576" x2="32891" y2="54576"/>
                        <a14:backgroundMark x1="36874" y1="14780" x2="36874" y2="14780"/>
                        <a14:backgroundMark x1="38100" y1="16407" x2="38100" y2="16407"/>
                        <a14:backgroundMark x1="59653" y1="43186" x2="59653" y2="43186"/>
                        <a14:backgroundMark x1="59653" y1="46847" x2="59653" y2="46847"/>
                        <a14:backgroundMark x1="49234" y1="91932" x2="49234" y2="91932"/>
                        <a14:backgroundMark x1="49540" y1="92271" x2="49540" y2="92271"/>
                        <a14:backgroundMark x1="34014" y1="50983" x2="34014" y2="50983"/>
                        <a14:backgroundMark x1="34525" y1="54305" x2="34525" y2="54305"/>
                        <a14:backgroundMark x1="34729" y1="54644" x2="34729" y2="54644"/>
                        <a14:backgroundMark x1="34014" y1="49695" x2="34014" y2="49695"/>
                        <a14:backgroundMark x1="34831" y1="55254" x2="34831" y2="55254"/>
                      </a14:backgroundRemoval>
                    </a14:imgEffect>
                  </a14:imgLayer>
                </a14:imgProps>
              </a:ext>
              <a:ext uri="{28A0092B-C50C-407E-A947-70E740481C1C}">
                <a14:useLocalDpi xmlns:a14="http://schemas.microsoft.com/office/drawing/2010/main" val="0"/>
              </a:ext>
            </a:extLst>
          </a:blip>
          <a:srcRect l="17354" t="17548" r="21841" b="1737"/>
          <a:stretch/>
        </p:blipFill>
        <p:spPr>
          <a:xfrm>
            <a:off x="-1" y="0"/>
            <a:ext cx="3505201" cy="7010400"/>
          </a:xfrm>
          <a:prstGeom prst="rect">
            <a:avLst/>
          </a:prstGeom>
        </p:spPr>
      </p:pic>
    </p:spTree>
    <p:extLst>
      <p:ext uri="{BB962C8B-B14F-4D97-AF65-F5344CB8AC3E}">
        <p14:creationId xmlns:p14="http://schemas.microsoft.com/office/powerpoint/2010/main" val="3255815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1176" y="0"/>
            <a:ext cx="4270411" cy="1393161"/>
          </a:xfrm>
        </p:spPr>
        <p:txBody>
          <a:bodyPr>
            <a:normAutofit/>
          </a:bodyPr>
          <a:lstStyle/>
          <a:p>
            <a:pPr marL="0" indent="0" algn="l"/>
            <a:r>
              <a:rPr lang="en-US" dirty="0" smtClean="0">
                <a:latin typeface="Acta Display Book"/>
                <a:cs typeface="Acta Display Book"/>
              </a:rPr>
              <a:t>Belts</a:t>
            </a:r>
            <a:endParaRPr lang="en-US" dirty="0">
              <a:latin typeface="Acta Display Book"/>
              <a:cs typeface="Acta Display Book"/>
            </a:endParaRPr>
          </a:p>
        </p:txBody>
      </p:sp>
      <p:sp>
        <p:nvSpPr>
          <p:cNvPr id="3" name="Content Placeholder 2"/>
          <p:cNvSpPr>
            <a:spLocks noGrp="1"/>
          </p:cNvSpPr>
          <p:nvPr>
            <p:ph idx="1"/>
          </p:nvPr>
        </p:nvSpPr>
        <p:spPr>
          <a:xfrm>
            <a:off x="4305301" y="1294155"/>
            <a:ext cx="5002496" cy="3635853"/>
          </a:xfrm>
        </p:spPr>
        <p:txBody>
          <a:bodyPr>
            <a:normAutofit fontScale="92500" lnSpcReduction="10000"/>
          </a:bodyPr>
          <a:lstStyle/>
          <a:p>
            <a:pPr marL="0" lvl="1" indent="-164592">
              <a:lnSpc>
                <a:spcPct val="150000"/>
              </a:lnSpc>
              <a:spcBef>
                <a:spcPts val="408"/>
              </a:spcBef>
              <a:buNone/>
            </a:pPr>
            <a:r>
              <a:rPr lang="en-US" sz="1800" dirty="0" smtClean="0">
                <a:latin typeface="Helvetica Neue"/>
                <a:cs typeface="Helvetica Neue"/>
              </a:rPr>
              <a:t>Classic Colors</a:t>
            </a:r>
          </a:p>
          <a:p>
            <a:pPr marL="0" indent="-164592">
              <a:lnSpc>
                <a:spcPct val="150000"/>
              </a:lnSpc>
              <a:spcBef>
                <a:spcPts val="408"/>
              </a:spcBef>
              <a:buFont typeface="Arial"/>
              <a:buChar char="•"/>
            </a:pPr>
            <a:r>
              <a:rPr lang="en-US" sz="1800" dirty="0" smtClean="0">
                <a:latin typeface="Helvetica Neue"/>
                <a:cs typeface="Helvetica Neue"/>
              </a:rPr>
              <a:t>Black</a:t>
            </a:r>
            <a:r>
              <a:rPr lang="en-US" sz="1800" dirty="0">
                <a:latin typeface="Helvetica Neue"/>
                <a:cs typeface="Helvetica Neue"/>
              </a:rPr>
              <a:t>, Brown and Cordovan Leather</a:t>
            </a:r>
          </a:p>
          <a:p>
            <a:pPr marL="0" lvl="1" indent="-164592">
              <a:lnSpc>
                <a:spcPct val="150000"/>
              </a:lnSpc>
              <a:spcBef>
                <a:spcPts val="432"/>
              </a:spcBef>
              <a:buNone/>
            </a:pPr>
            <a:r>
              <a:rPr lang="en-US" sz="1800" dirty="0" smtClean="0">
                <a:latin typeface="Helvetica Neue"/>
                <a:cs typeface="Helvetica Neue"/>
              </a:rPr>
              <a:t>Classic Buckles</a:t>
            </a:r>
          </a:p>
          <a:p>
            <a:pPr marL="0" indent="-164592">
              <a:lnSpc>
                <a:spcPct val="150000"/>
              </a:lnSpc>
              <a:spcBef>
                <a:spcPts val="432"/>
              </a:spcBef>
              <a:buFont typeface="Arial"/>
              <a:buChar char="•"/>
            </a:pPr>
            <a:r>
              <a:rPr lang="en-US" sz="1800" dirty="0" smtClean="0">
                <a:latin typeface="Helvetica Neue"/>
                <a:cs typeface="Helvetica Neue"/>
              </a:rPr>
              <a:t>Gold </a:t>
            </a:r>
            <a:r>
              <a:rPr lang="en-US" sz="1800" dirty="0">
                <a:latin typeface="Helvetica Neue"/>
                <a:cs typeface="Helvetica Neue"/>
              </a:rPr>
              <a:t>and </a:t>
            </a:r>
            <a:r>
              <a:rPr lang="en-US" sz="1800" dirty="0" smtClean="0">
                <a:latin typeface="Helvetica Neue"/>
                <a:cs typeface="Helvetica Neue"/>
              </a:rPr>
              <a:t>Silver</a:t>
            </a:r>
            <a:endParaRPr lang="en-US" sz="1800" dirty="0">
              <a:latin typeface="Helvetica Neue"/>
              <a:cs typeface="Helvetica Neue"/>
            </a:endParaRPr>
          </a:p>
          <a:p>
            <a:pPr marL="0" lvl="1" indent="-164592">
              <a:lnSpc>
                <a:spcPct val="150000"/>
              </a:lnSpc>
              <a:spcBef>
                <a:spcPts val="408"/>
              </a:spcBef>
              <a:buNone/>
            </a:pPr>
            <a:r>
              <a:rPr lang="en-US" sz="1800" dirty="0" smtClean="0">
                <a:latin typeface="Helvetica Neue"/>
                <a:cs typeface="Helvetica Neue"/>
              </a:rPr>
              <a:t>Casual Styles</a:t>
            </a:r>
          </a:p>
          <a:p>
            <a:pPr marL="0" indent="-164592">
              <a:lnSpc>
                <a:spcPct val="150000"/>
              </a:lnSpc>
              <a:spcBef>
                <a:spcPts val="408"/>
              </a:spcBef>
              <a:buFont typeface="Arial"/>
              <a:buChar char="•"/>
            </a:pPr>
            <a:r>
              <a:rPr lang="en-US" sz="1800" dirty="0" smtClean="0">
                <a:latin typeface="Helvetica Neue"/>
                <a:cs typeface="Helvetica Neue"/>
              </a:rPr>
              <a:t>Woven </a:t>
            </a:r>
            <a:r>
              <a:rPr lang="en-US" sz="1800" dirty="0">
                <a:latin typeface="Helvetica Neue"/>
                <a:cs typeface="Helvetica Neue"/>
              </a:rPr>
              <a:t>and Fabric </a:t>
            </a:r>
            <a:r>
              <a:rPr lang="en-US" sz="1800" dirty="0" smtClean="0">
                <a:latin typeface="Helvetica Neue"/>
                <a:cs typeface="Helvetica Neue"/>
              </a:rPr>
              <a:t>Belts</a:t>
            </a:r>
          </a:p>
          <a:p>
            <a:pPr marL="0" indent="0">
              <a:lnSpc>
                <a:spcPct val="150000"/>
              </a:lnSpc>
              <a:spcBef>
                <a:spcPts val="408"/>
              </a:spcBef>
              <a:buNone/>
            </a:pPr>
            <a:r>
              <a:rPr lang="en-US" sz="2600" dirty="0" smtClean="0">
                <a:latin typeface="Helvetica Neue"/>
                <a:cs typeface="Helvetica Neue"/>
              </a:rPr>
              <a:t>Belt Should Match Your Shoes</a:t>
            </a:r>
          </a:p>
          <a:p>
            <a:pPr marL="365760" lvl="1" indent="-164592">
              <a:lnSpc>
                <a:spcPct val="150000"/>
              </a:lnSpc>
              <a:spcBef>
                <a:spcPts val="408"/>
              </a:spcBef>
              <a:buFont typeface="Arial"/>
              <a:buChar char="•"/>
            </a:pPr>
            <a:endParaRPr lang="en-US" sz="1800" dirty="0">
              <a:latin typeface="Helvetica Neue"/>
              <a:cs typeface="Helvetica Neue"/>
            </a:endParaRPr>
          </a:p>
          <a:p>
            <a:pPr marL="0" indent="-164592">
              <a:lnSpc>
                <a:spcPct val="150000"/>
              </a:lnSpc>
              <a:spcBef>
                <a:spcPts val="408"/>
              </a:spcBef>
              <a:buNone/>
            </a:pPr>
            <a:endParaRPr lang="en-US" sz="1800" dirty="0">
              <a:latin typeface="Helvetica Neue"/>
              <a:cs typeface="Helvetica Neue"/>
            </a:endParaRPr>
          </a:p>
        </p:txBody>
      </p:sp>
      <p:pic>
        <p:nvPicPr>
          <p:cNvPr id="10" name="Picture 9" descr="MV00017_BROWN.jpg"/>
          <p:cNvPicPr>
            <a:picLocks noChangeAspect="1"/>
          </p:cNvPicPr>
          <p:nvPr/>
        </p:nvPicPr>
        <p:blipFill>
          <a:blip r:embed="rId3" cstate="screen">
            <a:extLst>
              <a:ext uri="{BEBA8EAE-BF5A-486C-A8C5-ECC9F3942E4B}">
                <a14:imgProps xmlns:a14="http://schemas.microsoft.com/office/drawing/2010/main">
                  <a14:imgLayer r:embed="rId4">
                    <a14:imgEffect>
                      <a14:backgroundRemoval t="9644" b="89727" l="1527" r="97710">
                        <a14:backgroundMark x1="81679" y1="74214" x2="81679" y2="74214"/>
                        <a14:backgroundMark x1="12977" y1="73795" x2="12977" y2="73795"/>
                        <a14:backgroundMark x1="19847" y1="73375" x2="19847" y2="73375"/>
                      </a14:backgroundRemoval>
                    </a14:imgEffect>
                  </a14:imgLayer>
                </a14:imgProps>
              </a:ext>
              <a:ext uri="{28A0092B-C50C-407E-A947-70E740481C1C}">
                <a14:useLocalDpi xmlns:a14="http://schemas.microsoft.com/office/drawing/2010/main"/>
              </a:ext>
            </a:extLst>
          </a:blip>
          <a:stretch>
            <a:fillRect/>
          </a:stretch>
        </p:blipFill>
        <p:spPr>
          <a:xfrm>
            <a:off x="2654779" y="3721704"/>
            <a:ext cx="1993422" cy="2419748"/>
          </a:xfrm>
          <a:prstGeom prst="rect">
            <a:avLst/>
          </a:prstGeom>
        </p:spPr>
      </p:pic>
      <p:pic>
        <p:nvPicPr>
          <p:cNvPr id="11" name="Content Placeholder 5" descr="853C_BROWN.jpg"/>
          <p:cNvPicPr>
            <a:picLocks noGrp="1" noChangeAspect="1"/>
          </p:cNvPicPr>
          <p:nvPr/>
        </p:nvPicPr>
        <p:blipFill>
          <a:blip r:embed="rId5" cstate="screen">
            <a:extLst>
              <a:ext uri="{BEBA8EAE-BF5A-486C-A8C5-ECC9F3942E4B}">
                <a14:imgProps xmlns:a14="http://schemas.microsoft.com/office/drawing/2010/main">
                  <a14:imgLayer r:embed="rId6">
                    <a14:imgEffect>
                      <a14:backgroundRemoval t="12233" b="87379" l="3538" r="98349">
                        <a14:backgroundMark x1="10377" y1="50097" x2="8491" y2="51068"/>
                        <a14:backgroundMark x1="71698" y1="75146" x2="71934" y2="75146"/>
                        <a14:backgroundMark x1="75708" y1="74951" x2="76415" y2="74757"/>
                        <a14:backgroundMark x1="86557" y1="73204" x2="86557" y2="73204"/>
                        <a14:backgroundMark x1="92453" y1="72039" x2="92453" y2="72039"/>
                        <a14:backgroundMark x1="56604" y1="75534" x2="56604" y2="75534"/>
                        <a14:backgroundMark x1="61321" y1="76893" x2="60849" y2="76699"/>
                        <a14:backgroundMark x1="5896" y1="73398" x2="6132" y2="73398"/>
                      </a14:backgroundRemoval>
                    </a14:imgEffect>
                  </a14:imgLayer>
                </a14:imgProps>
              </a:ext>
              <a:ext uri="{28A0092B-C50C-407E-A947-70E740481C1C}">
                <a14:useLocalDpi xmlns:a14="http://schemas.microsoft.com/office/drawing/2010/main"/>
              </a:ext>
            </a:extLst>
          </a:blip>
          <a:srcRect t="3172" b="3172"/>
          <a:stretch>
            <a:fillRect/>
          </a:stretch>
        </p:blipFill>
        <p:spPr>
          <a:xfrm>
            <a:off x="413682" y="187347"/>
            <a:ext cx="4016828" cy="4568641"/>
          </a:xfrm>
          <a:prstGeom prst="rect">
            <a:avLst/>
          </a:prstGeom>
        </p:spPr>
      </p:pic>
      <p:pic>
        <p:nvPicPr>
          <p:cNvPr id="12" name="Content Placeholder 6" descr="MV00119_NAVY.jpg"/>
          <p:cNvPicPr>
            <a:picLocks noChangeAspect="1"/>
          </p:cNvPicPr>
          <p:nvPr/>
        </p:nvPicPr>
        <p:blipFill>
          <a:blip r:embed="rId7" cstate="screen">
            <a:extLst>
              <a:ext uri="{BEBA8EAE-BF5A-486C-A8C5-ECC9F3942E4B}">
                <a14:imgProps xmlns:a14="http://schemas.microsoft.com/office/drawing/2010/main">
                  <a14:imgLayer r:embed="rId8">
                    <a14:imgEffect>
                      <a14:backgroundRemoval t="9846" b="89768" l="234" r="97190">
                        <a14:backgroundMark x1="29274" y1="74131" x2="29274" y2="74131"/>
                        <a14:backgroundMark x1="58548" y1="75676" x2="58548" y2="75676"/>
                      </a14:backgroundRemoval>
                    </a14:imgEffect>
                  </a14:imgLayer>
                </a14:imgProps>
              </a:ext>
              <a:ext uri="{28A0092B-C50C-407E-A947-70E740481C1C}">
                <a14:useLocalDpi xmlns:a14="http://schemas.microsoft.com/office/drawing/2010/main"/>
              </a:ext>
            </a:extLst>
          </a:blip>
          <a:stretch>
            <a:fillRect/>
          </a:stretch>
        </p:blipFill>
        <p:spPr>
          <a:xfrm flipH="1">
            <a:off x="152400" y="3439417"/>
            <a:ext cx="2165130" cy="2628182"/>
          </a:xfrm>
          <a:prstGeom prst="rect">
            <a:avLst/>
          </a:prstGeom>
        </p:spPr>
      </p:pic>
      <p:pic>
        <p:nvPicPr>
          <p:cNvPr id="13" name="Picture 12" descr="830C_BLACK.jpg"/>
          <p:cNvPicPr>
            <a:picLocks noChangeAspect="1"/>
          </p:cNvPicPr>
          <p:nvPr/>
        </p:nvPicPr>
        <p:blipFill>
          <a:blip r:embed="rId9" cstate="print">
            <a:extLst>
              <a:ext uri="{BEBA8EAE-BF5A-486C-A8C5-ECC9F3942E4B}">
                <a14:imgProps xmlns:a14="http://schemas.microsoft.com/office/drawing/2010/main">
                  <a14:imgLayer r:embed="rId10">
                    <a14:imgEffect>
                      <a14:backgroundRemoval t="9738" b="89888" l="2273" r="99091">
                        <a14:backgroundMark x1="65455" y1="76030" x2="65455" y2="76030"/>
                        <a14:backgroundMark x1="48636" y1="76030" x2="48636" y2="76030"/>
                      </a14:backgroundRemoval>
                    </a14:imgEffect>
                  </a14:imgLayer>
                </a14:imgProps>
              </a:ext>
            </a:extLst>
          </a:blip>
          <a:stretch>
            <a:fillRect/>
          </a:stretch>
        </p:blipFill>
        <p:spPr>
          <a:xfrm>
            <a:off x="1202289" y="-169505"/>
            <a:ext cx="2230482" cy="2706994"/>
          </a:xfrm>
          <a:prstGeom prst="rect">
            <a:avLst/>
          </a:prstGeom>
        </p:spPr>
      </p:pic>
    </p:spTree>
    <p:extLst>
      <p:ext uri="{BB962C8B-B14F-4D97-AF65-F5344CB8AC3E}">
        <p14:creationId xmlns:p14="http://schemas.microsoft.com/office/powerpoint/2010/main" val="27078710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51587" cy="1393161"/>
          </a:xfrm>
        </p:spPr>
        <p:txBody>
          <a:bodyPr>
            <a:normAutofit/>
          </a:bodyPr>
          <a:lstStyle/>
          <a:p>
            <a:pPr marL="0" indent="0"/>
            <a:r>
              <a:rPr lang="en-US" dirty="0" smtClean="0">
                <a:latin typeface="Acta Display Book"/>
                <a:cs typeface="Acta Display Book"/>
              </a:rPr>
              <a:t>Socks &amp; Undershirts</a:t>
            </a:r>
            <a:endParaRPr lang="en-US" dirty="0">
              <a:latin typeface="Acta Display Book"/>
              <a:cs typeface="Acta Display Book"/>
            </a:endParaRPr>
          </a:p>
        </p:txBody>
      </p:sp>
      <p:sp>
        <p:nvSpPr>
          <p:cNvPr id="3" name="Content Placeholder 2"/>
          <p:cNvSpPr>
            <a:spLocks noGrp="1"/>
          </p:cNvSpPr>
          <p:nvPr>
            <p:ph idx="1"/>
          </p:nvPr>
        </p:nvSpPr>
        <p:spPr>
          <a:xfrm>
            <a:off x="5020235" y="1742414"/>
            <a:ext cx="4412770" cy="2760538"/>
          </a:xfrm>
        </p:spPr>
        <p:txBody>
          <a:bodyPr>
            <a:normAutofit/>
          </a:bodyPr>
          <a:lstStyle/>
          <a:p>
            <a:pPr marL="0" indent="0">
              <a:lnSpc>
                <a:spcPct val="150000"/>
              </a:lnSpc>
              <a:buNone/>
            </a:pPr>
            <a:r>
              <a:rPr lang="en-US" sz="1800" dirty="0" smtClean="0">
                <a:latin typeface="Helvetica Neue"/>
                <a:cs typeface="Helvetica Neue"/>
              </a:rPr>
              <a:t>SOCKS</a:t>
            </a:r>
          </a:p>
          <a:p>
            <a:pPr marL="365760" lvl="1" indent="-164592">
              <a:lnSpc>
                <a:spcPct val="150000"/>
              </a:lnSpc>
              <a:buFont typeface="Arial"/>
              <a:buChar char="•"/>
            </a:pPr>
            <a:r>
              <a:rPr lang="en-US" sz="1800" dirty="0" smtClean="0">
                <a:latin typeface="Helvetica Neue"/>
                <a:cs typeface="Helvetica Neue"/>
              </a:rPr>
              <a:t>Blend </a:t>
            </a:r>
            <a:r>
              <a:rPr lang="en-US" sz="1800" dirty="0">
                <a:latin typeface="Helvetica Neue"/>
                <a:cs typeface="Helvetica Neue"/>
              </a:rPr>
              <a:t>with the trousers</a:t>
            </a:r>
          </a:p>
          <a:p>
            <a:pPr marL="365760" lvl="1" indent="-164592">
              <a:lnSpc>
                <a:spcPct val="150000"/>
              </a:lnSpc>
              <a:buFont typeface="Arial"/>
              <a:buChar char="•"/>
            </a:pPr>
            <a:r>
              <a:rPr lang="en-US" sz="1800" dirty="0">
                <a:latin typeface="Helvetica Neue"/>
                <a:cs typeface="Helvetica Neue"/>
              </a:rPr>
              <a:t>No white socks EVER</a:t>
            </a:r>
          </a:p>
          <a:p>
            <a:pPr marL="0" indent="0">
              <a:lnSpc>
                <a:spcPct val="150000"/>
              </a:lnSpc>
              <a:buNone/>
            </a:pPr>
            <a:r>
              <a:rPr lang="en-US" sz="1800" dirty="0" smtClean="0">
                <a:latin typeface="Helvetica Neue"/>
                <a:cs typeface="Helvetica Neue"/>
              </a:rPr>
              <a:t>UNDERSHIRTS</a:t>
            </a:r>
          </a:p>
          <a:p>
            <a:pPr marL="365760" lvl="1" indent="-164592">
              <a:lnSpc>
                <a:spcPct val="150000"/>
              </a:lnSpc>
              <a:buFont typeface="Arial"/>
              <a:buChar char="•"/>
            </a:pPr>
            <a:r>
              <a:rPr lang="en-US" sz="1800" dirty="0" smtClean="0">
                <a:latin typeface="Helvetica Neue"/>
                <a:cs typeface="Helvetica Neue"/>
              </a:rPr>
              <a:t>V</a:t>
            </a:r>
            <a:r>
              <a:rPr lang="en-US" sz="1800" dirty="0">
                <a:latin typeface="Helvetica Neue"/>
                <a:cs typeface="Helvetica Neue"/>
              </a:rPr>
              <a:t>-Neck with an open shirt</a:t>
            </a:r>
          </a:p>
          <a:p>
            <a:pPr marL="164592" lvl="1" indent="0">
              <a:lnSpc>
                <a:spcPct val="150000"/>
              </a:lnSpc>
              <a:buNone/>
            </a:pPr>
            <a:endParaRPr lang="en-US" sz="1800" dirty="0">
              <a:latin typeface="Helvetica Neue"/>
              <a:cs typeface="Helvetica Neue"/>
            </a:endParaRPr>
          </a:p>
        </p:txBody>
      </p:sp>
      <p:pic>
        <p:nvPicPr>
          <p:cNvPr id="8" name="Content Placeholder 9" descr="361B_WHITE.jpg"/>
          <p:cNvPicPr>
            <a:picLocks noChangeAspect="1"/>
          </p:cNvPicPr>
          <p:nvPr/>
        </p:nvPicPr>
        <p:blipFill>
          <a:blip r:embed="rId3" cstate="print">
            <a:extLst>
              <a:ext uri="{BEBA8EAE-BF5A-486C-A8C5-ECC9F3942E4B}">
                <a14:imgProps xmlns:a14="http://schemas.microsoft.com/office/drawing/2010/main">
                  <a14:imgLayer r:embed="rId4">
                    <a14:imgEffect>
                      <a14:backgroundRemoval t="2344" b="100000" l="2607" r="96682"/>
                    </a14:imgEffect>
                  </a14:imgLayer>
                </a14:imgProps>
              </a:ext>
            </a:extLst>
          </a:blip>
          <a:stretch>
            <a:fillRect/>
          </a:stretch>
        </p:blipFill>
        <p:spPr>
          <a:xfrm rot="20555141">
            <a:off x="744173" y="3202913"/>
            <a:ext cx="2696851" cy="3273620"/>
          </a:xfrm>
          <a:prstGeom prst="rect">
            <a:avLst/>
          </a:prstGeom>
        </p:spPr>
      </p:pic>
      <p:pic>
        <p:nvPicPr>
          <p:cNvPr id="9" name="Content Placeholder 10" descr="362B_WHITE.jpg"/>
          <p:cNvPicPr>
            <a:picLocks noChangeAspect="1"/>
          </p:cNvPicPr>
          <p:nvPr/>
        </p:nvPicPr>
        <p:blipFill>
          <a:blip r:embed="rId5" cstate="print">
            <a:extLst>
              <a:ext uri="{BEBA8EAE-BF5A-486C-A8C5-ECC9F3942E4B}">
                <a14:imgProps xmlns:a14="http://schemas.microsoft.com/office/drawing/2010/main">
                  <a14:imgLayer r:embed="rId6">
                    <a14:imgEffect>
                      <a14:backgroundRemoval t="2930" b="95508" l="3555" r="92417"/>
                    </a14:imgEffect>
                  </a14:imgLayer>
                </a14:imgProps>
              </a:ext>
            </a:extLst>
          </a:blip>
          <a:stretch>
            <a:fillRect/>
          </a:stretch>
        </p:blipFill>
        <p:spPr>
          <a:xfrm rot="20618500">
            <a:off x="2763173" y="3186988"/>
            <a:ext cx="2689047" cy="3264146"/>
          </a:xfrm>
          <a:prstGeom prst="rect">
            <a:avLst/>
          </a:prstGeom>
          <a:ln>
            <a:noFill/>
          </a:ln>
        </p:spPr>
      </p:pic>
      <p:pic>
        <p:nvPicPr>
          <p:cNvPr id="14" name="Picture 13" descr="194D_GREY.jpg"/>
          <p:cNvPicPr>
            <a:picLocks noChangeAspect="1"/>
          </p:cNvPicPr>
          <p:nvPr/>
        </p:nvPicPr>
        <p:blipFill>
          <a:blip r:embed="rId7" cstate="screen">
            <a:extLst>
              <a:ext uri="{BEBA8EAE-BF5A-486C-A8C5-ECC9F3942E4B}">
                <a14:imgProps xmlns:a14="http://schemas.microsoft.com/office/drawing/2010/main">
                  <a14:imgLayer r:embed="rId8">
                    <a14:imgEffect>
                      <a14:backgroundRemoval t="1831" b="98627" l="9689" r="89619"/>
                    </a14:imgEffect>
                  </a14:imgLayer>
                </a14:imgProps>
              </a:ext>
              <a:ext uri="{28A0092B-C50C-407E-A947-70E740481C1C}">
                <a14:useLocalDpi xmlns:a14="http://schemas.microsoft.com/office/drawing/2010/main"/>
              </a:ext>
            </a:extLst>
          </a:blip>
          <a:stretch>
            <a:fillRect/>
          </a:stretch>
        </p:blipFill>
        <p:spPr>
          <a:xfrm>
            <a:off x="389394" y="1259576"/>
            <a:ext cx="1390428" cy="2102880"/>
          </a:xfrm>
          <a:prstGeom prst="rect">
            <a:avLst/>
          </a:prstGeom>
        </p:spPr>
      </p:pic>
      <p:pic>
        <p:nvPicPr>
          <p:cNvPr id="15" name="Picture 14" descr="MB00386_BURGUNDY.jpg"/>
          <p:cNvPicPr>
            <a:picLocks noChangeAspect="1"/>
          </p:cNvPicPr>
          <p:nvPr/>
        </p:nvPicPr>
        <p:blipFill>
          <a:blip r:embed="rId9" cstate="screen">
            <a:extLst>
              <a:ext uri="{BEBA8EAE-BF5A-486C-A8C5-ECC9F3942E4B}">
                <a14:imgProps xmlns:a14="http://schemas.microsoft.com/office/drawing/2010/main">
                  <a14:imgLayer r:embed="rId10">
                    <a14:imgEffect>
                      <a14:backgroundRemoval t="4989" b="96746" l="9936" r="89744"/>
                    </a14:imgEffect>
                  </a14:imgLayer>
                </a14:imgProps>
              </a:ext>
              <a:ext uri="{28A0092B-C50C-407E-A947-70E740481C1C}">
                <a14:useLocalDpi xmlns:a14="http://schemas.microsoft.com/office/drawing/2010/main"/>
              </a:ext>
            </a:extLst>
          </a:blip>
          <a:stretch>
            <a:fillRect/>
          </a:stretch>
        </p:blipFill>
        <p:spPr>
          <a:xfrm>
            <a:off x="1410989" y="1141384"/>
            <a:ext cx="1503544" cy="2221072"/>
          </a:xfrm>
          <a:prstGeom prst="rect">
            <a:avLst/>
          </a:prstGeom>
        </p:spPr>
      </p:pic>
      <p:pic>
        <p:nvPicPr>
          <p:cNvPr id="16" name="Picture 15" descr="MB00394_GREY.jpg"/>
          <p:cNvPicPr>
            <a:picLocks noChangeAspect="1"/>
          </p:cNvPicPr>
          <p:nvPr/>
        </p:nvPicPr>
        <p:blipFill>
          <a:blip r:embed="rId11" cstate="screen">
            <a:extLst>
              <a:ext uri="{BEBA8EAE-BF5A-486C-A8C5-ECC9F3942E4B}">
                <a14:imgProps xmlns:a14="http://schemas.microsoft.com/office/drawing/2010/main">
                  <a14:imgLayer r:embed="rId12">
                    <a14:imgEffect>
                      <a14:backgroundRemoval t="5161" b="97419" l="11491" r="91615"/>
                    </a14:imgEffect>
                  </a14:imgLayer>
                </a14:imgProps>
              </a:ext>
              <a:ext uri="{28A0092B-C50C-407E-A947-70E740481C1C}">
                <a14:useLocalDpi xmlns:a14="http://schemas.microsoft.com/office/drawing/2010/main"/>
              </a:ext>
            </a:extLst>
          </a:blip>
          <a:stretch>
            <a:fillRect/>
          </a:stretch>
        </p:blipFill>
        <p:spPr>
          <a:xfrm>
            <a:off x="2485941" y="1151040"/>
            <a:ext cx="1528983" cy="2211416"/>
          </a:xfrm>
          <a:prstGeom prst="rect">
            <a:avLst/>
          </a:prstGeom>
        </p:spPr>
      </p:pic>
    </p:spTree>
    <p:extLst>
      <p:ext uri="{BB962C8B-B14F-4D97-AF65-F5344CB8AC3E}">
        <p14:creationId xmlns:p14="http://schemas.microsoft.com/office/powerpoint/2010/main" val="392601326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7269" y="0"/>
            <a:ext cx="3774318" cy="1393161"/>
          </a:xfrm>
        </p:spPr>
        <p:txBody>
          <a:bodyPr>
            <a:normAutofit/>
          </a:bodyPr>
          <a:lstStyle/>
          <a:p>
            <a:pPr marL="0" indent="0" algn="l"/>
            <a:r>
              <a:rPr lang="en-US" dirty="0" smtClean="0">
                <a:latin typeface="Acta Display Book"/>
                <a:cs typeface="Acta Display Book"/>
              </a:rPr>
              <a:t>Accessories</a:t>
            </a:r>
            <a:endParaRPr lang="en-US" dirty="0">
              <a:latin typeface="Acta Display Book"/>
              <a:cs typeface="Acta Display Book"/>
            </a:endParaRPr>
          </a:p>
        </p:txBody>
      </p:sp>
      <p:sp>
        <p:nvSpPr>
          <p:cNvPr id="3" name="Content Placeholder 2"/>
          <p:cNvSpPr>
            <a:spLocks noGrp="1"/>
          </p:cNvSpPr>
          <p:nvPr>
            <p:ph idx="1"/>
          </p:nvPr>
        </p:nvSpPr>
        <p:spPr>
          <a:xfrm>
            <a:off x="5277269" y="1259576"/>
            <a:ext cx="4074456" cy="3507632"/>
          </a:xfrm>
        </p:spPr>
        <p:txBody>
          <a:bodyPr>
            <a:normAutofit fontScale="92500" lnSpcReduction="10000"/>
          </a:bodyPr>
          <a:lstStyle/>
          <a:p>
            <a:pPr marL="0" indent="0">
              <a:lnSpc>
                <a:spcPct val="150000"/>
              </a:lnSpc>
              <a:buNone/>
            </a:pPr>
            <a:r>
              <a:rPr lang="en-US" sz="1800" spc="100" dirty="0" smtClean="0">
                <a:latin typeface="Helvetica Neue"/>
                <a:cs typeface="Helvetica Neue"/>
              </a:rPr>
              <a:t>POCKET SQUARES</a:t>
            </a:r>
          </a:p>
          <a:p>
            <a:pPr marL="365760" lvl="1" indent="-164592">
              <a:lnSpc>
                <a:spcPct val="150000"/>
              </a:lnSpc>
              <a:buFont typeface="Arial"/>
              <a:buChar char="•"/>
            </a:pPr>
            <a:r>
              <a:rPr lang="en-US" sz="1800" spc="100" dirty="0" smtClean="0">
                <a:latin typeface="Helvetica Neue"/>
                <a:cs typeface="Helvetica Neue"/>
              </a:rPr>
              <a:t>Great accent</a:t>
            </a:r>
            <a:endParaRPr lang="en-US" sz="1800" spc="100" dirty="0">
              <a:latin typeface="Helvetica Neue"/>
              <a:cs typeface="Helvetica Neue"/>
            </a:endParaRPr>
          </a:p>
          <a:p>
            <a:pPr marL="0" lvl="1" indent="0">
              <a:lnSpc>
                <a:spcPct val="150000"/>
              </a:lnSpc>
              <a:buNone/>
            </a:pPr>
            <a:r>
              <a:rPr lang="en-US" sz="1800" spc="100" dirty="0" smtClean="0">
                <a:latin typeface="Helvetica Neue"/>
                <a:cs typeface="Helvetica Neue"/>
              </a:rPr>
              <a:t>COLLAR STAYS</a:t>
            </a:r>
          </a:p>
          <a:p>
            <a:pPr marL="0" indent="0">
              <a:lnSpc>
                <a:spcPct val="150000"/>
              </a:lnSpc>
              <a:buNone/>
            </a:pPr>
            <a:r>
              <a:rPr lang="en-US" sz="1800" spc="100" dirty="0" smtClean="0">
                <a:latin typeface="Helvetica Neue"/>
                <a:cs typeface="Helvetica Neue"/>
              </a:rPr>
              <a:t>CUFFLINKS</a:t>
            </a:r>
          </a:p>
          <a:p>
            <a:pPr marL="365760" lvl="1" indent="-164592">
              <a:lnSpc>
                <a:spcPct val="150000"/>
              </a:lnSpc>
              <a:buFont typeface="Arial"/>
              <a:buChar char="•"/>
            </a:pPr>
            <a:r>
              <a:rPr lang="en-US" sz="1800" spc="100" dirty="0" smtClean="0">
                <a:latin typeface="Helvetica Neue"/>
                <a:cs typeface="Helvetica Neue"/>
              </a:rPr>
              <a:t>Classic and Simple</a:t>
            </a:r>
          </a:p>
          <a:p>
            <a:pPr marL="0" indent="0">
              <a:lnSpc>
                <a:spcPct val="150000"/>
              </a:lnSpc>
              <a:buNone/>
            </a:pPr>
            <a:r>
              <a:rPr lang="en-US" sz="1800" spc="100" dirty="0" smtClean="0">
                <a:latin typeface="Helvetica Neue"/>
                <a:cs typeface="Helvetica Neue"/>
              </a:rPr>
              <a:t>WATCHES</a:t>
            </a:r>
          </a:p>
          <a:p>
            <a:pPr marL="365760" lvl="1" indent="-164592">
              <a:lnSpc>
                <a:spcPct val="150000"/>
              </a:lnSpc>
              <a:buFont typeface="Arial"/>
              <a:buChar char="•"/>
            </a:pPr>
            <a:r>
              <a:rPr lang="en-US" sz="1800" spc="100" dirty="0" smtClean="0">
                <a:latin typeface="Helvetica Neue"/>
                <a:cs typeface="Helvetica Neue"/>
              </a:rPr>
              <a:t>Classic </a:t>
            </a:r>
            <a:r>
              <a:rPr lang="en-US" sz="1800" spc="100" dirty="0">
                <a:latin typeface="Helvetica Neue"/>
                <a:cs typeface="Helvetica Neue"/>
              </a:rPr>
              <a:t>and Simple</a:t>
            </a:r>
          </a:p>
          <a:p>
            <a:pPr marL="365760" lvl="1" indent="0">
              <a:lnSpc>
                <a:spcPct val="150000"/>
              </a:lnSpc>
              <a:buNone/>
            </a:pPr>
            <a:endParaRPr lang="en-US" sz="1800" spc="100" dirty="0">
              <a:latin typeface="Helvetica Neue"/>
              <a:cs typeface="Helvetica Neue"/>
            </a:endParaRPr>
          </a:p>
        </p:txBody>
      </p:sp>
      <p:pic>
        <p:nvPicPr>
          <p:cNvPr id="7" name="Picture 6" descr="MW00036_GREEN.jpg"/>
          <p:cNvPicPr>
            <a:picLocks noChangeAspect="1"/>
          </p:cNvPicPr>
          <p:nvPr/>
        </p:nvPicPr>
        <p:blipFill>
          <a:blip r:embed="rId3" cstate="screen">
            <a:extLst>
              <a:ext uri="{BEBA8EAE-BF5A-486C-A8C5-ECC9F3942E4B}">
                <a14:imgProps xmlns:a14="http://schemas.microsoft.com/office/drawing/2010/main">
                  <a14:imgLayer r:embed="rId4">
                    <a14:imgEffect>
                      <a14:backgroundRemoval t="2655" b="97184" l="9961" r="89844">
                        <a14:foregroundMark x1="71191" y1="35881" x2="71191" y2="35881"/>
                        <a14:foregroundMark x1="72656" y1="59453" x2="72656" y2="59453"/>
                        <a14:foregroundMark x1="59082" y1="69348" x2="69043" y2="63878"/>
                        <a14:foregroundMark x1="49121" y1="5390" x2="48730" y2="20595"/>
                        <a14:foregroundMark x1="32813" y1="74336" x2="31641" y2="69429"/>
                        <a14:foregroundMark x1="33691" y1="75221" x2="33691" y2="75221"/>
                        <a14:foregroundMark x1="32129" y1="75060" x2="32129" y2="75060"/>
                        <a14:foregroundMark x1="65332" y1="73451" x2="66699" y2="66693"/>
                        <a14:foregroundMark x1="64551" y1="74658" x2="64551" y2="74658"/>
                        <a14:foregroundMark x1="64453" y1="29445" x2="64941" y2="29606"/>
                        <a14:foregroundMark x1="66016" y1="26629" x2="68066" y2="30652"/>
                        <a14:foregroundMark x1="32227" y1="25020" x2="32227" y2="25020"/>
                        <a14:foregroundMark x1="32422" y1="22124" x2="31641" y2="23652"/>
                        <a14:foregroundMark x1="31641" y1="25825" x2="31055" y2="26710"/>
                        <a14:foregroundMark x1="30273" y1="28158" x2="30273" y2="28158"/>
                        <a14:foregroundMark x1="30566" y1="28801" x2="30566" y2="28801"/>
                        <a14:foregroundMark x1="29492" y1="31778" x2="29492" y2="31778"/>
                        <a14:foregroundMark x1="26465" y1="34755" x2="26465" y2="34755"/>
                        <a14:foregroundMark x1="27539" y1="33548" x2="27539" y2="33548"/>
                        <a14:foregroundMark x1="25586" y1="34674" x2="25586" y2="34674"/>
                        <a14:foregroundMark x1="27148" y1="31778" x2="27148" y2="31778"/>
                        <a14:foregroundMark x1="25586" y1="35800" x2="20801" y2="41593"/>
                        <a14:foregroundMark x1="25781" y1="63797" x2="25781" y2="64200"/>
                        <a14:foregroundMark x1="27148" y1="64763" x2="25781" y2="62993"/>
                        <a14:foregroundMark x1="76172" y1="46179" x2="78125" y2="46903"/>
                        <a14:foregroundMark x1="82031" y1="48431" x2="76758" y2="48512"/>
                        <a14:foregroundMark x1="80664" y1="49960" x2="78027" y2="49879"/>
                        <a14:foregroundMark x1="80273" y1="50523" x2="79883" y2="50764"/>
                        <a14:foregroundMark x1="76758" y1="55270" x2="76758" y2="55270"/>
                        <a14:foregroundMark x1="76758" y1="55270" x2="76172" y2="55511"/>
                        <a14:foregroundMark x1="79883" y1="45535" x2="77637" y2="45937"/>
                        <a14:foregroundMark x1="80469" y1="46018" x2="80273" y2="46179"/>
                        <a14:foregroundMark x1="75391" y1="42156" x2="74023" y2="42237"/>
                        <a14:foregroundMark x1="74219" y1="38455" x2="73242" y2="38777"/>
                        <a14:foregroundMark x1="65332" y1="22124" x2="64844" y2="22365"/>
                        <a14:backgroundMark x1="36230" y1="71279" x2="36230" y2="71279"/>
                        <a14:backgroundMark x1="53223" y1="72325" x2="53613" y2="72405"/>
                        <a14:backgroundMark x1="56543" y1="24457" x2="58984" y2="24457"/>
                        <a14:backgroundMark x1="53223" y1="24216" x2="52832" y2="24296"/>
                        <a14:backgroundMark x1="59766" y1="24698" x2="60449" y2="25101"/>
                      </a14:backgroundRemoval>
                    </a14:imgEffect>
                  </a14:imgLayer>
                </a14:imgProps>
              </a:ext>
              <a:ext uri="{28A0092B-C50C-407E-A947-70E740481C1C}">
                <a14:useLocalDpi xmlns:a14="http://schemas.microsoft.com/office/drawing/2010/main"/>
              </a:ext>
            </a:extLst>
          </a:blip>
          <a:stretch>
            <a:fillRect/>
          </a:stretch>
        </p:blipFill>
        <p:spPr>
          <a:xfrm>
            <a:off x="-75825" y="3078129"/>
            <a:ext cx="2094699" cy="2542687"/>
          </a:xfrm>
          <a:prstGeom prst="rect">
            <a:avLst/>
          </a:prstGeom>
        </p:spPr>
      </p:pic>
      <p:pic>
        <p:nvPicPr>
          <p:cNvPr id="10" name="Picture 9" descr="MW00013_BLACK.jpg"/>
          <p:cNvPicPr>
            <a:picLocks noChangeAspect="1"/>
          </p:cNvPicPr>
          <p:nvPr/>
        </p:nvPicPr>
        <p:blipFill>
          <a:blip r:embed="rId5" cstate="screen">
            <a:extLst>
              <a:ext uri="{BEBA8EAE-BF5A-486C-A8C5-ECC9F3942E4B}">
                <a14:imgProps xmlns:a14="http://schemas.microsoft.com/office/drawing/2010/main">
                  <a14:imgLayer r:embed="rId6">
                    <a14:imgEffect>
                      <a14:backgroundRemoval t="1609" b="96943" l="9961" r="95605">
                        <a14:foregroundMark x1="23145" y1="46822" x2="23145" y2="46822"/>
                        <a14:foregroundMark x1="79102" y1="49638" x2="79102" y2="49638"/>
                        <a14:foregroundMark x1="74512" y1="62349" x2="74512" y2="62349"/>
                        <a14:foregroundMark x1="71777" y1="64119" x2="71777" y2="64119"/>
                        <a14:foregroundMark x1="75098" y1="44570" x2="75098" y2="44570"/>
                        <a14:foregroundMark x1="72363" y1="38134" x2="72949" y2="38134"/>
                        <a14:foregroundMark x1="68359" y1="36203" x2="68359" y2="36203"/>
                        <a14:foregroundMark x1="68945" y1="34916" x2="68945" y2="34916"/>
                        <a14:foregroundMark x1="63477" y1="31617" x2="63477" y2="31617"/>
                        <a14:foregroundMark x1="51367" y1="28640" x2="51367" y2="28640"/>
                        <a14:foregroundMark x1="49707" y1="12389" x2="49707" y2="12389"/>
                        <a14:foregroundMark x1="53027" y1="9091" x2="52441" y2="24296"/>
                        <a14:foregroundMark x1="40137" y1="6516" x2="39551" y2="20434"/>
                        <a14:foregroundMark x1="59473" y1="6275" x2="62793" y2="23974"/>
                        <a14:foregroundMark x1="67285" y1="27112" x2="59473" y2="23733"/>
                        <a14:foregroundMark x1="82715" y1="50523" x2="77441" y2="51408"/>
                        <a14:foregroundMark x1="81250" y1="48592" x2="76660" y2="48190"/>
                        <a14:foregroundMark x1="71289" y1="35961" x2="71289" y2="35961"/>
                        <a14:foregroundMark x1="70703" y1="34835" x2="70703" y2="34835"/>
                        <a14:foregroundMark x1="69727" y1="33709" x2="69727" y2="33709"/>
                        <a14:foregroundMark x1="82129" y1="49316" x2="82129" y2="49316"/>
                        <a14:foregroundMark x1="82813" y1="50121" x2="82813" y2="50121"/>
                        <a14:foregroundMark x1="81738" y1="48270" x2="81738" y2="48270"/>
                      </a14:backgroundRemoval>
                    </a14:imgEffect>
                  </a14:imgLayer>
                </a14:imgProps>
              </a:ext>
              <a:ext uri="{28A0092B-C50C-407E-A947-70E740481C1C}">
                <a14:useLocalDpi xmlns:a14="http://schemas.microsoft.com/office/drawing/2010/main"/>
              </a:ext>
            </a:extLst>
          </a:blip>
          <a:stretch>
            <a:fillRect/>
          </a:stretch>
        </p:blipFill>
        <p:spPr>
          <a:xfrm>
            <a:off x="1330031" y="3882631"/>
            <a:ext cx="2094699" cy="2542687"/>
          </a:xfrm>
          <a:prstGeom prst="rect">
            <a:avLst/>
          </a:prstGeom>
        </p:spPr>
      </p:pic>
      <p:pic>
        <p:nvPicPr>
          <p:cNvPr id="4" name="Picture 3" descr="09-23-00015505_NAVY_CM.jpg"/>
          <p:cNvPicPr>
            <a:picLocks noChangeAspect="1"/>
          </p:cNvPicPr>
          <p:nvPr/>
        </p:nvPicPr>
        <p:blipFill>
          <a:blip r:embed="rId7" cstate="screen">
            <a:extLst>
              <a:ext uri="{BEBA8EAE-BF5A-486C-A8C5-ECC9F3942E4B}">
                <a14:imgProps xmlns:a14="http://schemas.microsoft.com/office/drawing/2010/main">
                  <a14:imgLayer r:embed="rId8">
                    <a14:imgEffect>
                      <a14:backgroundRemoval t="10000" b="90000" l="6525" r="94992"/>
                    </a14:imgEffect>
                  </a14:imgLayer>
                </a14:imgProps>
              </a:ext>
              <a:ext uri="{28A0092B-C50C-407E-A947-70E740481C1C}">
                <a14:useLocalDpi xmlns:a14="http://schemas.microsoft.com/office/drawing/2010/main"/>
              </a:ext>
            </a:extLst>
          </a:blip>
          <a:stretch>
            <a:fillRect/>
          </a:stretch>
        </p:blipFill>
        <p:spPr>
          <a:xfrm>
            <a:off x="388484" y="508167"/>
            <a:ext cx="1883093" cy="2286000"/>
          </a:xfrm>
          <a:prstGeom prst="rect">
            <a:avLst/>
          </a:prstGeom>
        </p:spPr>
      </p:pic>
      <p:pic>
        <p:nvPicPr>
          <p:cNvPr id="19" name="Picture 18" descr="574F_AS-SHOWN_HG.tif"/>
          <p:cNvPicPr>
            <a:picLocks noChangeAspect="1"/>
          </p:cNvPicPr>
          <p:nvPr/>
        </p:nvPicPr>
        <p:blipFill>
          <a:blip r:embed="rId9" cstate="screen">
            <a:extLst>
              <a:ext uri="{BEBA8EAE-BF5A-486C-A8C5-ECC9F3942E4B}">
                <a14:imgProps xmlns:a14="http://schemas.microsoft.com/office/drawing/2010/main">
                  <a14:imgLayer r:embed="rId10">
                    <a14:imgEffect>
                      <a14:backgroundRemoval t="9976" b="89944" l="684" r="98145">
                        <a14:foregroundMark x1="28809" y1="37892" x2="28809" y2="37892"/>
                        <a14:foregroundMark x1="16797" y1="38536" x2="16797" y2="38536"/>
                        <a14:foregroundMark x1="43750" y1="42800" x2="43750" y2="42800"/>
                      </a14:backgroundRemoval>
                    </a14:imgEffect>
                  </a14:imgLayer>
                </a14:imgProps>
              </a:ext>
              <a:ext uri="{28A0092B-C50C-407E-A947-70E740481C1C}">
                <a14:useLocalDpi xmlns:a14="http://schemas.microsoft.com/office/drawing/2010/main"/>
              </a:ext>
            </a:extLst>
          </a:blip>
          <a:stretch>
            <a:fillRect/>
          </a:stretch>
        </p:blipFill>
        <p:spPr>
          <a:xfrm>
            <a:off x="3233719" y="3754727"/>
            <a:ext cx="1668190" cy="2024961"/>
          </a:xfrm>
          <a:prstGeom prst="rect">
            <a:avLst/>
          </a:prstGeom>
        </p:spPr>
      </p:pic>
      <p:pic>
        <p:nvPicPr>
          <p:cNvPr id="23" name="Picture 22" descr="950F_GOLD.jpg"/>
          <p:cNvPicPr>
            <a:picLocks noChangeAspect="1"/>
          </p:cNvPicPr>
          <p:nvPr/>
        </p:nvPicPr>
        <p:blipFill>
          <a:blip r:embed="rId11" cstate="screen">
            <a:extLst>
              <a:ext uri="{BEBA8EAE-BF5A-486C-A8C5-ECC9F3942E4B}">
                <a14:imgProps xmlns:a14="http://schemas.microsoft.com/office/drawing/2010/main">
                  <a14:imgLayer r:embed="rId12">
                    <a14:imgEffect>
                      <a14:backgroundRemoval t="9926" b="89082" l="0" r="100000">
                        <a14:foregroundMark x1="78313" y1="50372" x2="78313" y2="50372"/>
                        <a14:foregroundMark x1="85843" y1="43176" x2="85843" y2="43176"/>
                        <a14:foregroundMark x1="64157" y1="37469" x2="78012" y2="35980"/>
                        <a14:foregroundMark x1="77108" y1="41191" x2="77108" y2="41191"/>
                        <a14:foregroundMark x1="91265" y1="48883" x2="91265" y2="47643"/>
                        <a14:foregroundMark x1="89458" y1="42432" x2="89458" y2="42432"/>
                        <a14:foregroundMark x1="67470" y1="39454" x2="65964" y2="40199"/>
                        <a14:foregroundMark x1="71386" y1="40943" x2="71386" y2="40943"/>
                        <a14:foregroundMark x1="84639" y1="41191" x2="83434" y2="41439"/>
                        <a14:foregroundMark x1="86747" y1="40695" x2="86747" y2="40695"/>
                        <a14:foregroundMark x1="79217" y1="40447" x2="79819" y2="40447"/>
                        <a14:foregroundMark x1="75000" y1="39702" x2="75000" y2="39702"/>
                        <a14:backgroundMark x1="81627" y1="41935" x2="81627" y2="41935"/>
                      </a14:backgroundRemoval>
                    </a14:imgEffect>
                  </a14:imgLayer>
                </a14:imgProps>
              </a:ext>
              <a:ext uri="{28A0092B-C50C-407E-A947-70E740481C1C}">
                <a14:useLocalDpi xmlns:a14="http://schemas.microsoft.com/office/drawing/2010/main"/>
              </a:ext>
            </a:extLst>
          </a:blip>
          <a:stretch>
            <a:fillRect/>
          </a:stretch>
        </p:blipFill>
        <p:spPr>
          <a:xfrm>
            <a:off x="3215220" y="4883125"/>
            <a:ext cx="1723629" cy="2093704"/>
          </a:xfrm>
          <a:prstGeom prst="rect">
            <a:avLst/>
          </a:prstGeom>
        </p:spPr>
      </p:pic>
      <p:pic>
        <p:nvPicPr>
          <p:cNvPr id="8" name="Picture 7" descr="2013-06-07 POCKET SQUARES.jpg"/>
          <p:cNvPicPr>
            <a:picLocks noChangeAspect="1"/>
          </p:cNvPicPr>
          <p:nvPr/>
        </p:nvPicPr>
        <p:blipFill>
          <a:blip r:embed="rId13" cstate="screen">
            <a:extLst>
              <a:ext uri="{BEBA8EAE-BF5A-486C-A8C5-ECC9F3942E4B}">
                <a14:imgProps xmlns:a14="http://schemas.microsoft.com/office/drawing/2010/main">
                  <a14:imgLayer r:embed="rId14">
                    <a14:imgEffect>
                      <a14:backgroundRemoval t="9936" b="89904" l="7452" r="95833">
                        <a14:foregroundMark x1="21875" y1="34348" x2="21875" y2="34348"/>
                        <a14:foregroundMark x1="18349" y1="35577" x2="18349" y2="35577"/>
                        <a14:foregroundMark x1="12420" y1="44925" x2="12420" y2="44925"/>
                        <a14:foregroundMark x1="11538" y1="45032" x2="11699" y2="45032"/>
                        <a14:foregroundMark x1="15064" y1="42949" x2="13942" y2="43216"/>
                        <a14:foregroundMark x1="12660" y1="44124" x2="12660" y2="44124"/>
                        <a14:foregroundMark x1="13381" y1="43056" x2="13702" y2="43002"/>
                        <a14:foregroundMark x1="25401" y1="32532" x2="25401" y2="32532"/>
                        <a14:foregroundMark x1="28766" y1="30556" x2="28766" y2="30556"/>
                        <a14:foregroundMark x1="27324" y1="31357" x2="27324" y2="31357"/>
                        <a14:foregroundMark x1="20913" y1="34348" x2="20913" y2="34348"/>
                        <a14:foregroundMark x1="22115" y1="33707" x2="22436" y2="33654"/>
                        <a14:foregroundMark x1="24359" y1="32853" x2="24359" y2="32853"/>
                        <a14:foregroundMark x1="26202" y1="31998" x2="26202" y2="31998"/>
                        <a14:foregroundMark x1="23317" y1="33173" x2="23317" y2="33173"/>
                        <a14:foregroundMark x1="21635" y1="69551" x2="21635" y2="69551"/>
                        <a14:foregroundMark x1="20913" y1="70139" x2="20913" y2="69979"/>
                        <a14:foregroundMark x1="20272" y1="59722" x2="20513" y2="59615"/>
                        <a14:foregroundMark x1="21554" y1="58173" x2="21554" y2="58173"/>
                        <a14:foregroundMark x1="22997" y1="55769" x2="22997" y2="55769"/>
                        <a14:foregroundMark x1="16506" y1="48878" x2="16506" y2="48878"/>
                      </a14:backgroundRemoval>
                    </a14:imgEffect>
                  </a14:imgLayer>
                </a14:imgProps>
              </a:ext>
              <a:ext uri="{28A0092B-C50C-407E-A947-70E740481C1C}">
                <a14:useLocalDpi xmlns:a14="http://schemas.microsoft.com/office/drawing/2010/main"/>
              </a:ext>
            </a:extLst>
          </a:blip>
          <a:stretch>
            <a:fillRect/>
          </a:stretch>
        </p:blipFill>
        <p:spPr>
          <a:xfrm>
            <a:off x="1133441" y="-648307"/>
            <a:ext cx="3429000" cy="5143500"/>
          </a:xfrm>
          <a:prstGeom prst="rect">
            <a:avLst/>
          </a:prstGeom>
        </p:spPr>
      </p:pic>
      <p:pic>
        <p:nvPicPr>
          <p:cNvPr id="5" name="Picture 4" descr="CollarStays.jpg"/>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111767" y="3078129"/>
            <a:ext cx="5506740" cy="4130055"/>
          </a:xfrm>
          <a:prstGeom prst="rect">
            <a:avLst/>
          </a:prstGeom>
        </p:spPr>
      </p:pic>
    </p:spTree>
    <p:extLst>
      <p:ext uri="{BB962C8B-B14F-4D97-AF65-F5344CB8AC3E}">
        <p14:creationId xmlns:p14="http://schemas.microsoft.com/office/powerpoint/2010/main" val="5470651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197" y="0"/>
            <a:ext cx="5241390" cy="1393161"/>
          </a:xfrm>
        </p:spPr>
        <p:txBody>
          <a:bodyPr>
            <a:normAutofit/>
          </a:bodyPr>
          <a:lstStyle/>
          <a:p>
            <a:pPr marL="0" indent="0"/>
            <a:r>
              <a:rPr lang="en-US" dirty="0" smtClean="0">
                <a:latin typeface="Acta Display Book"/>
                <a:cs typeface="Acta Display Book"/>
              </a:rPr>
              <a:t>Accessories</a:t>
            </a:r>
            <a:endParaRPr lang="en-US" dirty="0">
              <a:latin typeface="Acta Display Book"/>
              <a:cs typeface="Acta Display Book"/>
            </a:endParaRPr>
          </a:p>
        </p:txBody>
      </p:sp>
      <p:sp>
        <p:nvSpPr>
          <p:cNvPr id="3" name="Content Placeholder 2"/>
          <p:cNvSpPr>
            <a:spLocks noGrp="1"/>
          </p:cNvSpPr>
          <p:nvPr>
            <p:ph idx="1"/>
          </p:nvPr>
        </p:nvSpPr>
        <p:spPr>
          <a:xfrm>
            <a:off x="5358549" y="1259576"/>
            <a:ext cx="4074456" cy="3507632"/>
          </a:xfrm>
        </p:spPr>
        <p:txBody>
          <a:bodyPr>
            <a:normAutofit/>
          </a:bodyPr>
          <a:lstStyle/>
          <a:p>
            <a:pPr marL="0" indent="0">
              <a:lnSpc>
                <a:spcPct val="150000"/>
              </a:lnSpc>
              <a:buNone/>
            </a:pPr>
            <a:r>
              <a:rPr lang="en-US" sz="1800" spc="100" dirty="0" smtClean="0">
                <a:latin typeface="Helvetica Neue"/>
                <a:cs typeface="Helvetica Neue"/>
              </a:rPr>
              <a:t>OVERCOAT</a:t>
            </a:r>
          </a:p>
          <a:p>
            <a:pPr marL="365760" lvl="1" indent="-164592">
              <a:lnSpc>
                <a:spcPct val="150000"/>
              </a:lnSpc>
              <a:buFont typeface="Arial"/>
              <a:buChar char="•"/>
            </a:pPr>
            <a:r>
              <a:rPr lang="en-US" sz="1800" spc="100" dirty="0" smtClean="0">
                <a:latin typeface="Helvetica Neue"/>
                <a:cs typeface="Helvetica Neue"/>
              </a:rPr>
              <a:t>Fabric</a:t>
            </a:r>
            <a:endParaRPr lang="en-US" sz="1800" spc="100" dirty="0">
              <a:latin typeface="Helvetica Neue"/>
              <a:cs typeface="Helvetica Neue"/>
            </a:endParaRPr>
          </a:p>
          <a:p>
            <a:pPr marL="365760" lvl="1" indent="-164592">
              <a:lnSpc>
                <a:spcPct val="150000"/>
              </a:lnSpc>
              <a:buFont typeface="Arial"/>
              <a:buChar char="•"/>
            </a:pPr>
            <a:r>
              <a:rPr lang="en-US" sz="1800" spc="100" dirty="0" smtClean="0">
                <a:latin typeface="Helvetica Neue"/>
                <a:cs typeface="Helvetica Neue"/>
              </a:rPr>
              <a:t>Sizing</a:t>
            </a:r>
            <a:endParaRPr lang="en-US" sz="1800" spc="100" dirty="0">
              <a:latin typeface="Helvetica Neue"/>
              <a:cs typeface="Helvetica Neue"/>
            </a:endParaRPr>
          </a:p>
          <a:p>
            <a:pPr marL="365760" indent="-164592">
              <a:lnSpc>
                <a:spcPct val="150000"/>
              </a:lnSpc>
              <a:buFont typeface="Arial"/>
              <a:buChar char="•"/>
            </a:pPr>
            <a:r>
              <a:rPr lang="en-US" sz="1800" spc="100" dirty="0" smtClean="0">
                <a:latin typeface="Helvetica Neue"/>
                <a:cs typeface="Helvetica Neue"/>
              </a:rPr>
              <a:t>Length</a:t>
            </a:r>
            <a:endParaRPr lang="en-US" sz="1800" spc="100" dirty="0">
              <a:latin typeface="Helvetica Neue"/>
              <a:cs typeface="Helvetica Neue"/>
            </a:endParaRPr>
          </a:p>
          <a:p>
            <a:pPr marL="0" indent="0">
              <a:lnSpc>
                <a:spcPct val="150000"/>
              </a:lnSpc>
              <a:buNone/>
            </a:pPr>
            <a:r>
              <a:rPr lang="en-US" sz="1800" spc="100" dirty="0" smtClean="0">
                <a:latin typeface="Helvetica Neue"/>
                <a:cs typeface="Helvetica Neue"/>
              </a:rPr>
              <a:t>BRIEFCASES</a:t>
            </a:r>
          </a:p>
          <a:p>
            <a:pPr marL="365760" lvl="1" indent="-164592">
              <a:lnSpc>
                <a:spcPct val="150000"/>
              </a:lnSpc>
              <a:buFont typeface="Arial"/>
              <a:buChar char="•"/>
            </a:pPr>
            <a:r>
              <a:rPr lang="en-US" sz="1800" spc="100" dirty="0" smtClean="0">
                <a:latin typeface="Helvetica Neue"/>
                <a:cs typeface="Helvetica Neue"/>
              </a:rPr>
              <a:t>NO Backpacks</a:t>
            </a:r>
            <a:endParaRPr lang="en-US" sz="1800" spc="100" dirty="0">
              <a:latin typeface="Helvetica Neue"/>
              <a:cs typeface="Helvetica Neue"/>
            </a:endParaRPr>
          </a:p>
          <a:p>
            <a:pPr marL="365760" lvl="1" indent="0">
              <a:lnSpc>
                <a:spcPct val="150000"/>
              </a:lnSpc>
              <a:buNone/>
            </a:pPr>
            <a:endParaRPr lang="en-US" sz="1800" spc="100" dirty="0">
              <a:latin typeface="Helvetica Neue"/>
              <a:cs typeface="Helvetica Neue"/>
            </a:endParaRPr>
          </a:p>
        </p:txBody>
      </p:sp>
      <p:pic>
        <p:nvPicPr>
          <p:cNvPr id="16" name="Picture 15" descr="198F_BLACK.jpg"/>
          <p:cNvPicPr>
            <a:picLocks noChangeAspect="1"/>
          </p:cNvPicPr>
          <p:nvPr/>
        </p:nvPicPr>
        <p:blipFill>
          <a:blip r:embed="rId3" cstate="print">
            <a:extLst>
              <a:ext uri="{BEBA8EAE-BF5A-486C-A8C5-ECC9F3942E4B}">
                <a14:imgProps xmlns:a14="http://schemas.microsoft.com/office/drawing/2010/main">
                  <a14:imgLayer r:embed="rId4">
                    <a14:imgEffect>
                      <a14:backgroundRemoval t="3632" b="94673" l="3824" r="95588"/>
                    </a14:imgEffect>
                  </a14:imgLayer>
                </a14:imgProps>
              </a:ext>
            </a:extLst>
          </a:blip>
          <a:stretch>
            <a:fillRect/>
          </a:stretch>
        </p:blipFill>
        <p:spPr>
          <a:xfrm>
            <a:off x="6668174" y="3879976"/>
            <a:ext cx="2571981" cy="3124200"/>
          </a:xfrm>
          <a:prstGeom prst="rect">
            <a:avLst/>
          </a:prstGeom>
        </p:spPr>
      </p:pic>
      <p:pic>
        <p:nvPicPr>
          <p:cNvPr id="4" name="Picture 3" descr="BB_S14_MENS_STILLIFE_0040.jpg"/>
          <p:cNvPicPr>
            <a:picLocks noChangeAspect="1"/>
          </p:cNvPicPr>
          <p:nvPr/>
        </p:nvPicPr>
        <p:blipFill>
          <a:blip r:embed="rId5" cstate="screen">
            <a:extLst>
              <a:ext uri="{BEBA8EAE-BF5A-486C-A8C5-ECC9F3942E4B}">
                <a14:imgProps xmlns:a14="http://schemas.microsoft.com/office/drawing/2010/main">
                  <a14:imgLayer r:embed="rId6">
                    <a14:imgEffect>
                      <a14:backgroundRemoval t="5469" b="89800" l="4712" r="95732">
                        <a14:foregroundMark x1="61382" y1="84282" x2="60569" y2="84282"/>
                        <a14:backgroundMark x1="26016" y1="76152" x2="26016" y2="76152"/>
                        <a14:backgroundMark x1="30488" y1="86179" x2="29065" y2="86450"/>
                        <a14:backgroundMark x1="61382" y1="84553" x2="58740" y2="85366"/>
                      </a14:backgroundRemoval>
                    </a14:imgEffect>
                  </a14:imgLayer>
                </a14:imgProps>
              </a:ext>
              <a:ext uri="{28A0092B-C50C-407E-A947-70E740481C1C}">
                <a14:useLocalDpi xmlns:a14="http://schemas.microsoft.com/office/drawing/2010/main"/>
              </a:ext>
            </a:extLst>
          </a:blip>
          <a:stretch>
            <a:fillRect/>
          </a:stretch>
        </p:blipFill>
        <p:spPr>
          <a:xfrm>
            <a:off x="3859790" y="4609862"/>
            <a:ext cx="2997517" cy="2248138"/>
          </a:xfrm>
          <a:prstGeom prst="rect">
            <a:avLst/>
          </a:prstGeom>
        </p:spPr>
      </p:pic>
      <p:pic>
        <p:nvPicPr>
          <p:cNvPr id="11" name="Picture 10" descr="ML00033_NAVY coat.jpg"/>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1337" b="98785" l="9735" r="89971"/>
                    </a14:imgEffect>
                  </a14:imgLayer>
                </a14:imgProps>
              </a:ext>
              <a:ext uri="{28A0092B-C50C-407E-A947-70E740481C1C}">
                <a14:useLocalDpi xmlns:a14="http://schemas.microsoft.com/office/drawing/2010/main"/>
              </a:ext>
            </a:extLst>
          </a:blip>
          <a:srcRect t="12787"/>
          <a:stretch/>
        </p:blipFill>
        <p:spPr>
          <a:xfrm>
            <a:off x="-1859309" y="0"/>
            <a:ext cx="6478045" cy="6858000"/>
          </a:xfrm>
          <a:prstGeom prst="rect">
            <a:avLst/>
          </a:prstGeom>
        </p:spPr>
      </p:pic>
      <p:pic>
        <p:nvPicPr>
          <p:cNvPr id="13" name="Picture 12" descr="BB_HOLIDAY_Shot_13_022_HG_SILVER BKGRND.jpg"/>
          <p:cNvPicPr>
            <a:picLocks noChangeAspect="1"/>
          </p:cNvPicPr>
          <p:nvPr/>
        </p:nvPicPr>
        <p:blipFill>
          <a:blip r:embed="rId9" cstate="screen">
            <a:extLst>
              <a:ext uri="{BEBA8EAE-BF5A-486C-A8C5-ECC9F3942E4B}">
                <a14:imgProps xmlns:a14="http://schemas.microsoft.com/office/drawing/2010/main">
                  <a14:imgLayer r:embed="rId10">
                    <a14:imgEffect>
                      <a14:backgroundRemoval t="0" b="100000" l="369" r="100000">
                        <a14:backgroundMark x1="93489" y1="69508" x2="94226" y2="40127"/>
                        <a14:backgroundMark x1="77027" y1="25463" x2="78010" y2="25622"/>
                        <a14:backgroundMark x1="46069" y1="96294" x2="46069" y2="96294"/>
                        <a14:backgroundMark x1="48526" y1="92006" x2="48526" y2="92006"/>
                        <a14:backgroundMark x1="18351" y1="3737" x2="18351" y2="3737"/>
                        <a14:backgroundMark x1="6186" y1="2135" x2="14227" y2="7384"/>
                        <a14:backgroundMark x1="25155" y1="71886" x2="11340" y2="94929"/>
                      </a14:backgroundRemoval>
                    </a14:imgEffect>
                  </a14:imgLayer>
                </a14:imgProps>
              </a:ext>
              <a:ext uri="{28A0092B-C50C-407E-A947-70E740481C1C}">
                <a14:useLocalDpi xmlns:a14="http://schemas.microsoft.com/office/drawing/2010/main"/>
              </a:ext>
            </a:extLst>
          </a:blip>
          <a:stretch>
            <a:fillRect/>
          </a:stretch>
        </p:blipFill>
        <p:spPr>
          <a:xfrm>
            <a:off x="1589935" y="0"/>
            <a:ext cx="2955221" cy="6858000"/>
          </a:xfrm>
          <a:prstGeom prst="rect">
            <a:avLst/>
          </a:prstGeom>
        </p:spPr>
      </p:pic>
    </p:spTree>
    <p:extLst>
      <p:ext uri="{BB962C8B-B14F-4D97-AF65-F5344CB8AC3E}">
        <p14:creationId xmlns:p14="http://schemas.microsoft.com/office/powerpoint/2010/main" val="4550642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51587" cy="1393161"/>
          </a:xfrm>
        </p:spPr>
        <p:txBody>
          <a:bodyPr>
            <a:normAutofit/>
          </a:bodyPr>
          <a:lstStyle/>
          <a:p>
            <a:pPr marL="0" indent="0"/>
            <a:r>
              <a:rPr lang="en-US" dirty="0" smtClean="0">
                <a:latin typeface="Acta Display Book"/>
                <a:cs typeface="Acta Display Book"/>
              </a:rPr>
              <a:t>Wear &amp; Care</a:t>
            </a:r>
            <a:endParaRPr lang="en-US" dirty="0">
              <a:latin typeface="Acta Display Book"/>
              <a:cs typeface="Acta Display Book"/>
            </a:endParaRPr>
          </a:p>
        </p:txBody>
      </p:sp>
      <p:sp>
        <p:nvSpPr>
          <p:cNvPr id="3" name="Content Placeholder 2"/>
          <p:cNvSpPr>
            <a:spLocks noGrp="1"/>
          </p:cNvSpPr>
          <p:nvPr>
            <p:ph idx="1"/>
          </p:nvPr>
        </p:nvSpPr>
        <p:spPr>
          <a:xfrm>
            <a:off x="3667760" y="1808216"/>
            <a:ext cx="5303521" cy="3507632"/>
          </a:xfrm>
        </p:spPr>
        <p:txBody>
          <a:bodyPr>
            <a:noAutofit/>
          </a:bodyPr>
          <a:lstStyle/>
          <a:p>
            <a:pPr marL="0" indent="-164592">
              <a:lnSpc>
                <a:spcPct val="150000"/>
              </a:lnSpc>
              <a:buFont typeface="Arial"/>
              <a:buChar char="•"/>
            </a:pPr>
            <a:r>
              <a:rPr lang="en-US" sz="1800" dirty="0" smtClean="0">
                <a:latin typeface="Helvetica Neue"/>
                <a:cs typeface="Helvetica Neue"/>
              </a:rPr>
              <a:t>ALWAYS PRESS YOUR CLOTHING</a:t>
            </a:r>
          </a:p>
          <a:p>
            <a:pPr marL="0" lvl="1" indent="-164592">
              <a:lnSpc>
                <a:spcPct val="150000"/>
              </a:lnSpc>
              <a:buFont typeface="Arial"/>
              <a:buChar char="•"/>
            </a:pPr>
            <a:r>
              <a:rPr lang="en-US" sz="1800" dirty="0" smtClean="0">
                <a:latin typeface="Helvetica Neue"/>
                <a:cs typeface="Helvetica Neue"/>
              </a:rPr>
              <a:t>DRY CLEANER</a:t>
            </a:r>
          </a:p>
          <a:p>
            <a:pPr marL="365760" lvl="1" indent="-164592">
              <a:lnSpc>
                <a:spcPct val="150000"/>
              </a:lnSpc>
              <a:buFont typeface="Arial"/>
              <a:buChar char="•"/>
            </a:pPr>
            <a:r>
              <a:rPr lang="en-US" sz="1800" dirty="0" smtClean="0">
                <a:latin typeface="Helvetica Neue"/>
                <a:cs typeface="Helvetica Neue"/>
              </a:rPr>
              <a:t>Pants with jacket</a:t>
            </a:r>
            <a:endParaRPr lang="en-US" sz="1800" dirty="0">
              <a:latin typeface="Helvetica Neue"/>
              <a:cs typeface="Helvetica Neue"/>
            </a:endParaRPr>
          </a:p>
          <a:p>
            <a:pPr marL="365760" indent="-164592">
              <a:lnSpc>
                <a:spcPct val="150000"/>
              </a:lnSpc>
              <a:buFont typeface="Arial"/>
              <a:buChar char="•"/>
            </a:pPr>
            <a:r>
              <a:rPr lang="en-US" sz="1800" dirty="0" smtClean="0">
                <a:latin typeface="Helvetica Neue"/>
                <a:cs typeface="Helvetica Neue"/>
              </a:rPr>
              <a:t>No more than three to four times a year</a:t>
            </a:r>
            <a:endParaRPr lang="en-US" sz="1800" dirty="0">
              <a:latin typeface="Helvetica Neue"/>
              <a:cs typeface="Helvetica Neue"/>
            </a:endParaRPr>
          </a:p>
          <a:p>
            <a:pPr marL="0" indent="-164592">
              <a:lnSpc>
                <a:spcPct val="150000"/>
              </a:lnSpc>
              <a:buFont typeface="Arial"/>
              <a:buChar char="•"/>
            </a:pPr>
            <a:r>
              <a:rPr lang="en-US" sz="1800" dirty="0" smtClean="0">
                <a:latin typeface="Helvetica Neue"/>
                <a:cs typeface="Helvetica Neue"/>
              </a:rPr>
              <a:t>WOODEN HANGERS SHOULD BE </a:t>
            </a:r>
            <a:br>
              <a:rPr lang="en-US" sz="1800" dirty="0" smtClean="0">
                <a:latin typeface="Helvetica Neue"/>
                <a:cs typeface="Helvetica Neue"/>
              </a:rPr>
            </a:br>
            <a:r>
              <a:rPr lang="en-US" sz="1800" dirty="0" smtClean="0">
                <a:latin typeface="Helvetica Neue"/>
                <a:cs typeface="Helvetica Neue"/>
              </a:rPr>
              <a:t>   USED FOR JACKETS</a:t>
            </a:r>
          </a:p>
          <a:p>
            <a:pPr marL="0" lvl="1" indent="-164592">
              <a:lnSpc>
                <a:spcPct val="150000"/>
              </a:lnSpc>
              <a:buFont typeface="Arial"/>
              <a:buChar char="•"/>
            </a:pPr>
            <a:r>
              <a:rPr lang="en-US" sz="1800" dirty="0" smtClean="0">
                <a:latin typeface="Helvetica Neue"/>
                <a:cs typeface="Helvetica Neue"/>
              </a:rPr>
              <a:t>SHINE AND BUFF YOUR SHOES</a:t>
            </a:r>
          </a:p>
          <a:p>
            <a:pPr marL="0" lvl="1" indent="-164592">
              <a:lnSpc>
                <a:spcPct val="150000"/>
              </a:lnSpc>
              <a:buFont typeface="Arial"/>
              <a:buChar char="•"/>
            </a:pPr>
            <a:r>
              <a:rPr lang="en-US" sz="1800" dirty="0" smtClean="0">
                <a:latin typeface="Helvetica Neue"/>
                <a:cs typeface="Helvetica Neue"/>
              </a:rPr>
              <a:t>SHOE TREES HELP IN MAINTAINING SHAPE</a:t>
            </a:r>
          </a:p>
          <a:p>
            <a:pPr marL="365760" lvl="1" indent="0">
              <a:lnSpc>
                <a:spcPct val="150000"/>
              </a:lnSpc>
              <a:buNone/>
            </a:pPr>
            <a:endParaRPr lang="en-US" sz="1800" dirty="0">
              <a:latin typeface="Helvetica Neue"/>
              <a:cs typeface="Helvetica Neue"/>
            </a:endParaRPr>
          </a:p>
        </p:txBody>
      </p:sp>
      <p:pic>
        <p:nvPicPr>
          <p:cNvPr id="5" name="Picture 4" descr="Hanger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997"/>
            <a:ext cx="2043476" cy="2724634"/>
          </a:xfrm>
          <a:prstGeom prst="rect">
            <a:avLst/>
          </a:prstGeom>
        </p:spPr>
      </p:pic>
      <p:pic>
        <p:nvPicPr>
          <p:cNvPr id="4" name="Picture 3" descr="2014-01-31 MENS ACCESSORIES-10.jpg"/>
          <p:cNvPicPr>
            <a:picLocks noChangeAspect="1"/>
          </p:cNvPicPr>
          <p:nvPr/>
        </p:nvPicPr>
        <p:blipFill>
          <a:blip r:embed="rId4" cstate="screen">
            <a:extLst>
              <a:ext uri="{BEBA8EAE-BF5A-486C-A8C5-ECC9F3942E4B}">
                <a14:imgProps xmlns:a14="http://schemas.microsoft.com/office/drawing/2010/main">
                  <a14:imgLayer r:embed="rId5">
                    <a14:imgEffect>
                      <a14:backgroundRemoval t="2778" b="92625" l="1560" r="98522">
                        <a14:foregroundMark x1="93860" y1="86712" x2="93860" y2="76831"/>
                      </a14:backgroundRemoval>
                    </a14:imgEffect>
                  </a14:imgLayer>
                </a14:imgProps>
              </a:ext>
              <a:ext uri="{28A0092B-C50C-407E-A947-70E740481C1C}">
                <a14:useLocalDpi xmlns:a14="http://schemas.microsoft.com/office/drawing/2010/main"/>
              </a:ext>
            </a:extLst>
          </a:blip>
          <a:stretch>
            <a:fillRect/>
          </a:stretch>
        </p:blipFill>
        <p:spPr>
          <a:xfrm>
            <a:off x="105999" y="3278777"/>
            <a:ext cx="4175760" cy="3579223"/>
          </a:xfrm>
          <a:prstGeom prst="rect">
            <a:avLst/>
          </a:prstGeom>
        </p:spPr>
      </p:pic>
    </p:spTree>
    <p:extLst>
      <p:ext uri="{BB962C8B-B14F-4D97-AF65-F5344CB8AC3E}">
        <p14:creationId xmlns:p14="http://schemas.microsoft.com/office/powerpoint/2010/main" val="5574235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61629"/>
          </a:xfrm>
        </p:spPr>
        <p:txBody>
          <a:bodyPr>
            <a:normAutofit/>
          </a:bodyPr>
          <a:lstStyle/>
          <a:p>
            <a:pPr marL="0" indent="0"/>
            <a:r>
              <a:rPr lang="en-US" sz="4800" spc="60" smtClean="0">
                <a:latin typeface="Acta Display Book"/>
                <a:cs typeface="Acta Display Book"/>
              </a:rPr>
              <a:t>Wrap-Up</a:t>
            </a:r>
            <a:endParaRPr lang="en-US" sz="4800" spc="60" dirty="0">
              <a:latin typeface="Acta Display Book"/>
              <a:cs typeface="Acta Display Book"/>
            </a:endParaRPr>
          </a:p>
        </p:txBody>
      </p:sp>
    </p:spTree>
    <p:extLst>
      <p:ext uri="{BB962C8B-B14F-4D97-AF65-F5344CB8AC3E}">
        <p14:creationId xmlns:p14="http://schemas.microsoft.com/office/powerpoint/2010/main" val="2562308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95145" y="503641"/>
            <a:ext cx="4006828" cy="707886"/>
          </a:xfrm>
          <a:prstGeom prst="rect">
            <a:avLst/>
          </a:prstGeom>
          <a:noFill/>
        </p:spPr>
        <p:txBody>
          <a:bodyPr wrap="square" rtlCol="0">
            <a:spAutoFit/>
          </a:bodyPr>
          <a:lstStyle/>
          <a:p>
            <a:r>
              <a:rPr lang="en-US" sz="4000" spc="100" dirty="0" smtClean="0">
                <a:latin typeface="Acta Display Medium"/>
                <a:cs typeface="Acta Display Medium"/>
              </a:rPr>
              <a:t>Interviewing</a:t>
            </a:r>
            <a:endParaRPr lang="en-US" sz="4000" spc="100" dirty="0">
              <a:latin typeface="Acta Display Medium"/>
              <a:cs typeface="Acta Display Medium"/>
            </a:endParaRPr>
          </a:p>
        </p:txBody>
      </p:sp>
      <p:sp>
        <p:nvSpPr>
          <p:cNvPr id="3" name="Content Placeholder 2"/>
          <p:cNvSpPr>
            <a:spLocks noGrp="1"/>
          </p:cNvSpPr>
          <p:nvPr>
            <p:ph idx="4294967295"/>
          </p:nvPr>
        </p:nvSpPr>
        <p:spPr>
          <a:xfrm>
            <a:off x="4595145" y="1379538"/>
            <a:ext cx="4676775" cy="5321300"/>
          </a:xfrm>
        </p:spPr>
        <p:txBody>
          <a:bodyPr>
            <a:normAutofit/>
          </a:bodyPr>
          <a:lstStyle/>
          <a:p>
            <a:pPr marL="0" indent="0">
              <a:lnSpc>
                <a:spcPct val="150000"/>
              </a:lnSpc>
              <a:spcBef>
                <a:spcPts val="480"/>
              </a:spcBef>
              <a:buFont typeface="Arial"/>
              <a:buChar char="•"/>
            </a:pPr>
            <a:r>
              <a:rPr lang="en-US" sz="1800" spc="150" dirty="0" smtClean="0">
                <a:latin typeface="Helvetica Neue"/>
                <a:cs typeface="Helvetica Neue"/>
              </a:rPr>
              <a:t> INTERNSHIPS </a:t>
            </a:r>
            <a:r>
              <a:rPr lang="en-US" sz="1800" spc="150" dirty="0">
                <a:latin typeface="Helvetica Neue"/>
                <a:cs typeface="Helvetica Neue"/>
              </a:rPr>
              <a:t>OR </a:t>
            </a:r>
            <a:r>
              <a:rPr lang="en-US" sz="1800" spc="150" dirty="0" smtClean="0">
                <a:latin typeface="Helvetica Neue"/>
                <a:cs typeface="Helvetica Neue"/>
              </a:rPr>
              <a:t/>
            </a:r>
            <a:br>
              <a:rPr lang="en-US" sz="1800" spc="150" dirty="0" smtClean="0">
                <a:latin typeface="Helvetica Neue"/>
                <a:cs typeface="Helvetica Neue"/>
              </a:rPr>
            </a:br>
            <a:r>
              <a:rPr lang="en-US" sz="1800" spc="150" dirty="0" smtClean="0">
                <a:latin typeface="Helvetica Neue"/>
                <a:cs typeface="Helvetica Neue"/>
              </a:rPr>
              <a:t>  JOB </a:t>
            </a:r>
            <a:r>
              <a:rPr lang="en-US" sz="1800" spc="150" dirty="0">
                <a:latin typeface="Helvetica Neue"/>
                <a:cs typeface="Helvetica Neue"/>
              </a:rPr>
              <a:t>INTERVIEWS</a:t>
            </a:r>
          </a:p>
          <a:p>
            <a:pPr marL="0" lvl="1" indent="0">
              <a:lnSpc>
                <a:spcPct val="150000"/>
              </a:lnSpc>
              <a:spcBef>
                <a:spcPts val="480"/>
              </a:spcBef>
              <a:buFont typeface="Arial"/>
              <a:buChar char="•"/>
            </a:pPr>
            <a:r>
              <a:rPr lang="en-US" sz="1800" spc="150" dirty="0" smtClean="0">
                <a:latin typeface="Helvetica Neue"/>
                <a:cs typeface="Helvetica Neue"/>
              </a:rPr>
              <a:t> KNOW </a:t>
            </a:r>
            <a:r>
              <a:rPr lang="en-US" sz="1800" spc="150" dirty="0">
                <a:latin typeface="Helvetica Neue"/>
                <a:cs typeface="Helvetica Neue"/>
              </a:rPr>
              <a:t>YOUR AUDIENCE</a:t>
            </a:r>
          </a:p>
          <a:p>
            <a:pPr marL="0" lvl="1" indent="0">
              <a:lnSpc>
                <a:spcPct val="150000"/>
              </a:lnSpc>
              <a:spcBef>
                <a:spcPts val="480"/>
              </a:spcBef>
              <a:buFont typeface="Arial"/>
              <a:buChar char="•"/>
            </a:pPr>
            <a:r>
              <a:rPr lang="en-US" sz="1800" spc="150" dirty="0" smtClean="0">
                <a:latin typeface="Helvetica Neue"/>
                <a:cs typeface="Helvetica Neue"/>
              </a:rPr>
              <a:t> WHAT </a:t>
            </a:r>
            <a:r>
              <a:rPr lang="en-US" sz="1800" spc="150" dirty="0">
                <a:latin typeface="Helvetica Neue"/>
                <a:cs typeface="Helvetica Neue"/>
              </a:rPr>
              <a:t>YOU ARE WEARING </a:t>
            </a:r>
            <a:r>
              <a:rPr lang="en-US" sz="1800" spc="150" dirty="0" smtClean="0">
                <a:latin typeface="Helvetica Neue"/>
                <a:cs typeface="Helvetica Neue"/>
              </a:rPr>
              <a:t/>
            </a:r>
            <a:br>
              <a:rPr lang="en-US" sz="1800" spc="150" dirty="0" smtClean="0">
                <a:latin typeface="Helvetica Neue"/>
                <a:cs typeface="Helvetica Neue"/>
              </a:rPr>
            </a:br>
            <a:r>
              <a:rPr lang="en-US" sz="1800" spc="150" dirty="0" smtClean="0">
                <a:latin typeface="Helvetica Neue"/>
                <a:cs typeface="Helvetica Neue"/>
              </a:rPr>
              <a:t>  SHOULD NOT </a:t>
            </a:r>
            <a:r>
              <a:rPr lang="en-US" sz="1800" spc="150" dirty="0">
                <a:latin typeface="Helvetica Neue"/>
                <a:cs typeface="Helvetica Neue"/>
              </a:rPr>
              <a:t>OVERSHADOW </a:t>
            </a:r>
            <a:r>
              <a:rPr lang="en-US" sz="1800" spc="150" dirty="0" smtClean="0">
                <a:latin typeface="Helvetica Neue"/>
                <a:cs typeface="Helvetica Neue"/>
              </a:rPr>
              <a:t/>
            </a:r>
            <a:br>
              <a:rPr lang="en-US" sz="1800" spc="150" dirty="0" smtClean="0">
                <a:latin typeface="Helvetica Neue"/>
                <a:cs typeface="Helvetica Neue"/>
              </a:rPr>
            </a:br>
            <a:r>
              <a:rPr lang="en-US" sz="1800" spc="150" dirty="0" smtClean="0">
                <a:latin typeface="Helvetica Neue"/>
                <a:cs typeface="Helvetica Neue"/>
              </a:rPr>
              <a:t>  YOUR PERSONALITY </a:t>
            </a:r>
            <a:br>
              <a:rPr lang="en-US" sz="1800" spc="150" dirty="0" smtClean="0">
                <a:latin typeface="Helvetica Neue"/>
                <a:cs typeface="Helvetica Neue"/>
              </a:rPr>
            </a:br>
            <a:r>
              <a:rPr lang="en-US" sz="1800" spc="150" dirty="0" smtClean="0">
                <a:latin typeface="Helvetica Neue"/>
                <a:cs typeface="Helvetica Neue"/>
              </a:rPr>
              <a:t>  AND </a:t>
            </a:r>
            <a:r>
              <a:rPr lang="en-US" sz="1800" spc="150" dirty="0">
                <a:latin typeface="Helvetica Neue"/>
                <a:cs typeface="Helvetica Neue"/>
              </a:rPr>
              <a:t>ABILITIES</a:t>
            </a:r>
          </a:p>
          <a:p>
            <a:pPr marL="0" indent="0">
              <a:lnSpc>
                <a:spcPct val="150000"/>
              </a:lnSpc>
              <a:spcBef>
                <a:spcPts val="480"/>
              </a:spcBef>
              <a:buFont typeface="Arial"/>
              <a:buChar char="•"/>
            </a:pPr>
            <a:r>
              <a:rPr lang="en-US" sz="1800" spc="150" dirty="0" smtClean="0">
                <a:latin typeface="Helvetica Neue"/>
                <a:cs typeface="Helvetica Neue"/>
              </a:rPr>
              <a:t> FIRST IMPRESSION</a:t>
            </a:r>
            <a:endParaRPr lang="en-US" sz="1800" spc="150" dirty="0">
              <a:latin typeface="Helvetica Neue"/>
              <a:cs typeface="Helvetica Neue"/>
            </a:endParaRPr>
          </a:p>
        </p:txBody>
      </p:sp>
      <p:pic>
        <p:nvPicPr>
          <p:cNvPr id="7" name="Picture 6" descr="08.05-REVERSIBLE_F-168.jpg"/>
          <p:cNvPicPr>
            <a:picLocks noChangeAspect="1"/>
          </p:cNvPicPr>
          <p:nvPr/>
        </p:nvPicPr>
        <p:blipFill rotWithShape="1">
          <a:blip r:embed="rId2">
            <a:extLst>
              <a:ext uri="{BEBA8EAE-BF5A-486C-A8C5-ECC9F3942E4B}">
                <a14:imgProps xmlns:a14="http://schemas.microsoft.com/office/drawing/2010/main">
                  <a14:imgLayer r:embed="rId3">
                    <a14:imgEffect>
                      <a14:backgroundRemoval t="14456" b="99659" l="15601" r="89429">
                        <a14:foregroundMark x1="45780" y1="31133" x2="45780" y2="31133"/>
                        <a14:foregroundMark x1="36658" y1="26864" x2="45269" y2="28173"/>
                        <a14:foregroundMark x1="31117" y1="29539" x2="52600" y2="29767"/>
                        <a14:foregroundMark x1="34783" y1="19010" x2="54390" y2="18896"/>
                        <a14:foregroundMark x1="44160" y1="21571" x2="55840" y2="21229"/>
                        <a14:foregroundMark x1="34271" y1="18668" x2="48679" y2="17928"/>
                        <a14:foregroundMark x1="44501" y1="20489" x2="44501" y2="20489"/>
                        <a14:foregroundMark x1="45610" y1="19977" x2="45610" y2="19977"/>
                        <a14:foregroundMark x1="50213" y1="31246" x2="50213" y2="31246"/>
                        <a14:foregroundMark x1="50213" y1="31246" x2="44160" y2="33068"/>
                        <a14:foregroundMark x1="51066" y1="27433" x2="45439" y2="28571"/>
                        <a14:foregroundMark x1="45269" y1="24644" x2="45269" y2="24644"/>
                        <a14:foregroundMark x1="46121" y1="23392" x2="46121" y2="23051"/>
                        <a14:foregroundMark x1="47229" y1="33352" x2="47229" y2="33352"/>
                        <a14:foregroundMark x1="46803" y1="31133" x2="46803" y2="31133"/>
                        <a14:foregroundMark x1="54817" y1="26466" x2="44246" y2="23620"/>
                        <a14:foregroundMark x1="55584" y1="25157" x2="47400" y2="22311"/>
                        <a14:foregroundMark x1="56948" y1="22083" x2="47485" y2="23051"/>
                        <a14:foregroundMark x1="57374" y1="23164" x2="44587" y2="22823"/>
                        <a14:foregroundMark x1="55243" y1="24701" x2="52771" y2="20433"/>
                        <a14:foregroundMark x1="56266" y1="24474" x2="53453" y2="14456"/>
                        <a14:backgroundMark x1="54305" y1="18668" x2="57289" y2="18213"/>
                        <a14:backgroundMark x1="49872" y1="23051" x2="56266" y2="23734"/>
                      </a14:backgroundRemoval>
                    </a14:imgEffect>
                  </a14:imgLayer>
                </a14:imgProps>
              </a:ext>
              <a:ext uri="{28A0092B-C50C-407E-A947-70E740481C1C}">
                <a14:useLocalDpi xmlns:a14="http://schemas.microsoft.com/office/drawing/2010/main" val="0"/>
              </a:ext>
            </a:extLst>
          </a:blip>
          <a:srcRect l="15536" t="27791" r="7463" b="1"/>
          <a:stretch/>
        </p:blipFill>
        <p:spPr>
          <a:xfrm>
            <a:off x="-31855" y="8355"/>
            <a:ext cx="4908655" cy="6894795"/>
          </a:xfrm>
          <a:prstGeom prst="rect">
            <a:avLst/>
          </a:prstGeom>
        </p:spPr>
      </p:pic>
    </p:spTree>
    <p:extLst>
      <p:ext uri="{BB962C8B-B14F-4D97-AF65-F5344CB8AC3E}">
        <p14:creationId xmlns:p14="http://schemas.microsoft.com/office/powerpoint/2010/main" val="4714399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1424" y="1066800"/>
            <a:ext cx="5798736" cy="1579880"/>
          </a:xfrm>
        </p:spPr>
        <p:txBody>
          <a:bodyPr>
            <a:normAutofit/>
          </a:bodyPr>
          <a:lstStyle/>
          <a:p>
            <a:pPr marL="0" indent="0" algn="ctr">
              <a:buNone/>
            </a:pPr>
            <a:r>
              <a:rPr lang="en-US" sz="2400" baseline="30000" dirty="0">
                <a:latin typeface="Ariel"/>
                <a:cs typeface="Ariel"/>
              </a:rPr>
              <a:t>B</a:t>
            </a:r>
            <a:r>
              <a:rPr lang="en-US" sz="2400" baseline="30000" dirty="0" smtClean="0">
                <a:latin typeface="Ariel"/>
                <a:cs typeface="Ariel"/>
              </a:rPr>
              <a:t>y </a:t>
            </a:r>
            <a:r>
              <a:rPr lang="en-US" sz="2400" baseline="30000" dirty="0">
                <a:latin typeface="Ariel"/>
                <a:cs typeface="Ariel"/>
              </a:rPr>
              <a:t>mixing and matching these timeless pieces, you can create many </a:t>
            </a:r>
            <a:r>
              <a:rPr lang="en-US" sz="2400" baseline="30000" dirty="0" smtClean="0">
                <a:latin typeface="Ariel"/>
                <a:cs typeface="Ariel"/>
              </a:rPr>
              <a:t>different </a:t>
            </a:r>
            <a:r>
              <a:rPr lang="en-US" sz="2400" baseline="30000" dirty="0">
                <a:latin typeface="Ariel"/>
                <a:cs typeface="Ariel"/>
              </a:rPr>
              <a:t>looks and maximize your wardrobe</a:t>
            </a:r>
            <a:r>
              <a:rPr lang="en-US" sz="2400" baseline="30000" dirty="0" smtClean="0">
                <a:latin typeface="Ariel"/>
                <a:cs typeface="Ariel"/>
              </a:rPr>
              <a:t>.</a:t>
            </a:r>
            <a:endParaRPr lang="en-US" sz="1800" spc="100" dirty="0" smtClean="0">
              <a:latin typeface="Ariel"/>
              <a:cs typeface="Ariel"/>
            </a:endParaRPr>
          </a:p>
          <a:p>
            <a:pPr marL="0" indent="0">
              <a:lnSpc>
                <a:spcPct val="150000"/>
              </a:lnSpc>
              <a:buNone/>
            </a:pPr>
            <a:endParaRPr lang="en-US" sz="1800" spc="100" dirty="0" smtClean="0">
              <a:latin typeface="Ariel"/>
              <a:cs typeface="Ariel"/>
            </a:endParaRPr>
          </a:p>
          <a:p>
            <a:pPr marL="0" indent="0">
              <a:buNone/>
            </a:pPr>
            <a:endParaRPr lang="en-US" sz="1800" spc="100" dirty="0">
              <a:latin typeface="Ariel"/>
              <a:cs typeface="Ariel"/>
            </a:endParaRPr>
          </a:p>
        </p:txBody>
      </p:sp>
      <p:sp>
        <p:nvSpPr>
          <p:cNvPr id="8" name="Title 1"/>
          <p:cNvSpPr txBox="1">
            <a:spLocks/>
          </p:cNvSpPr>
          <p:nvPr/>
        </p:nvSpPr>
        <p:spPr>
          <a:xfrm>
            <a:off x="1" y="0"/>
            <a:ext cx="9144000" cy="1066800"/>
          </a:xfrm>
          <a:prstGeom prst="rect">
            <a:avLst/>
          </a:prstGeom>
        </p:spPr>
        <p:txBody>
          <a:bodyPr vert="horz" lIns="91440" tIns="45720" rIns="91440" bIns="45720" rtlCol="0" anchor="ctr">
            <a:normAutofit/>
          </a:bodyPr>
          <a:lstStyle/>
          <a:p>
            <a:pPr lvl="0" algn="ctr" defTabSz="914400">
              <a:spcBef>
                <a:spcPct val="0"/>
              </a:spcBef>
              <a:defRPr/>
            </a:pPr>
            <a:r>
              <a:rPr lang="en-US" sz="4400" noProof="0" dirty="0" smtClean="0">
                <a:effectLst>
                  <a:outerShdw blurRad="38100" dist="38100" dir="2700000" algn="tl">
                    <a:srgbClr val="000000">
                      <a:alpha val="43137"/>
                    </a:srgbClr>
                  </a:outerShdw>
                </a:effectLst>
                <a:latin typeface="Acta Display Medium"/>
                <a:cs typeface="Acta Display Medium"/>
              </a:rPr>
              <a:t>HOW TO BUILD A WARDROBE</a:t>
            </a:r>
            <a:endParaRPr kumimoji="0" lang="en-US" sz="4400" b="0" i="0" u="none" strike="noStrike" kern="1200" cap="none" spc="0" normalizeH="0" baseline="0" noProof="0" dirty="0">
              <a:ln>
                <a:noFill/>
              </a:ln>
              <a:solidFill>
                <a:schemeClr val="tx1"/>
              </a:solidFill>
              <a:effectLst/>
              <a:uLnTx/>
              <a:uFillTx/>
              <a:latin typeface="Acta Display Medium"/>
              <a:ea typeface="+mj-ea"/>
              <a:cs typeface="Acta Display Medium"/>
            </a:endParaRPr>
          </a:p>
        </p:txBody>
      </p:sp>
      <p:sp>
        <p:nvSpPr>
          <p:cNvPr id="7" name="Rectangle 6"/>
          <p:cNvSpPr/>
          <p:nvPr/>
        </p:nvSpPr>
        <p:spPr>
          <a:xfrm>
            <a:off x="1293778" y="2463026"/>
            <a:ext cx="1091759" cy="2431435"/>
          </a:xfrm>
          <a:prstGeom prst="rect">
            <a:avLst/>
          </a:prstGeom>
        </p:spPr>
        <p:txBody>
          <a:bodyPr wrap="square">
            <a:spAutoFit/>
          </a:bodyPr>
          <a:lstStyle/>
          <a:p>
            <a:r>
              <a:rPr lang="en-US" sz="1200" b="1" baseline="30000" dirty="0" smtClean="0">
                <a:latin typeface="Arial"/>
                <a:cs typeface="Arial"/>
              </a:rPr>
              <a:t>JACKET</a:t>
            </a:r>
          </a:p>
          <a:p>
            <a:endParaRPr lang="en-US" sz="1200" baseline="30000" dirty="0" smtClean="0">
              <a:latin typeface="Arial Narrow"/>
              <a:cs typeface="Arial Narrow"/>
            </a:endParaRPr>
          </a:p>
          <a:p>
            <a:r>
              <a:rPr lang="en-US" sz="1200" baseline="30000" dirty="0" smtClean="0">
                <a:latin typeface="Arial Narrow"/>
                <a:cs typeface="Arial Narrow"/>
              </a:rPr>
              <a:t>A </a:t>
            </a:r>
            <a:r>
              <a:rPr lang="en-US" sz="1200" baseline="30000" dirty="0">
                <a:latin typeface="Arial Narrow"/>
                <a:cs typeface="Arial Narrow"/>
              </a:rPr>
              <a:t>black, gray or navy jacket is one of the most essential items in your wardrobe. Wear with a shirt, shell or sweater for day, or a lace camisole for evening. With the addition of a jacket, you can turn your day dress into a power suit.  </a:t>
            </a:r>
          </a:p>
          <a:p>
            <a:endParaRPr lang="en-US" sz="1200" baseline="30000" dirty="0" smtClean="0">
              <a:latin typeface="Arial Narrow"/>
              <a:cs typeface="Arial Narrow"/>
            </a:endParaRPr>
          </a:p>
          <a:p>
            <a:r>
              <a:rPr lang="en-US" sz="1200" baseline="30000" dirty="0" smtClean="0">
                <a:latin typeface="Arial Narrow"/>
                <a:cs typeface="Arial Narrow"/>
              </a:rPr>
              <a:t>Tip</a:t>
            </a:r>
            <a:r>
              <a:rPr lang="en-US" sz="1200" baseline="30000" dirty="0">
                <a:latin typeface="Arial Narrow"/>
                <a:cs typeface="Arial Narrow"/>
              </a:rPr>
              <a:t>: </a:t>
            </a:r>
            <a:r>
              <a:rPr lang="en-US" sz="1200" i="1" baseline="30000" dirty="0">
                <a:latin typeface="Arial Narrow"/>
                <a:cs typeface="Arial Narrow"/>
              </a:rPr>
              <a:t>Dry-clean your garment sparingly — no more than once or twice a season. Too much dry cleaning will break down and discolor the fabric.</a:t>
            </a:r>
          </a:p>
        </p:txBody>
      </p:sp>
      <p:pic>
        <p:nvPicPr>
          <p:cNvPr id="9" name="Picture 8" descr="BB_S14_WOMENS_SUITING_SHOT06_0024.jpg"/>
          <p:cNvPicPr>
            <a:picLocks noChangeAspect="1"/>
          </p:cNvPicPr>
          <p:nvPr/>
        </p:nvPicPr>
        <p:blipFill rotWithShape="1">
          <a:blip r:embed="rId3">
            <a:extLst>
              <a:ext uri="{28A0092B-C50C-407E-A947-70E740481C1C}">
                <a14:useLocalDpi xmlns:a14="http://schemas.microsoft.com/office/drawing/2010/main" val="0"/>
              </a:ext>
            </a:extLst>
          </a:blip>
          <a:srcRect l="10635" t="12122" r="3438" b="20924"/>
          <a:stretch/>
        </p:blipFill>
        <p:spPr>
          <a:xfrm>
            <a:off x="177031" y="2463026"/>
            <a:ext cx="1116747" cy="2591619"/>
          </a:xfrm>
          <a:prstGeom prst="rect">
            <a:avLst/>
          </a:prstGeom>
        </p:spPr>
      </p:pic>
      <p:pic>
        <p:nvPicPr>
          <p:cNvPr id="10" name="Picture 9" descr="BB_S14_WOMENS_SUITING_SHOT02_0170.jpg"/>
          <p:cNvPicPr>
            <a:picLocks noChangeAspect="1"/>
          </p:cNvPicPr>
          <p:nvPr/>
        </p:nvPicPr>
        <p:blipFill rotWithShape="1">
          <a:blip r:embed="rId4">
            <a:extLst>
              <a:ext uri="{28A0092B-C50C-407E-A947-70E740481C1C}">
                <a14:useLocalDpi xmlns:a14="http://schemas.microsoft.com/office/drawing/2010/main" val="0"/>
              </a:ext>
            </a:extLst>
          </a:blip>
          <a:srcRect l="13899" t="36506" r="15755" b="771"/>
          <a:stretch/>
        </p:blipFill>
        <p:spPr>
          <a:xfrm>
            <a:off x="2385537" y="2463027"/>
            <a:ext cx="1129761" cy="2650942"/>
          </a:xfrm>
          <a:prstGeom prst="rect">
            <a:avLst/>
          </a:prstGeom>
        </p:spPr>
      </p:pic>
      <p:sp>
        <p:nvSpPr>
          <p:cNvPr id="11" name="Rectangle 10"/>
          <p:cNvSpPr/>
          <p:nvPr/>
        </p:nvSpPr>
        <p:spPr>
          <a:xfrm>
            <a:off x="3516128" y="2463027"/>
            <a:ext cx="1093671" cy="2308324"/>
          </a:xfrm>
          <a:prstGeom prst="rect">
            <a:avLst/>
          </a:prstGeom>
        </p:spPr>
        <p:txBody>
          <a:bodyPr wrap="square">
            <a:spAutoFit/>
          </a:bodyPr>
          <a:lstStyle/>
          <a:p>
            <a:r>
              <a:rPr lang="en-US" sz="1200" b="1" baseline="30000" dirty="0" smtClean="0">
                <a:latin typeface="Arial"/>
                <a:cs typeface="Arial"/>
              </a:rPr>
              <a:t>PANTS</a:t>
            </a:r>
          </a:p>
          <a:p>
            <a:endParaRPr lang="en-US" sz="1200" baseline="30000" dirty="0" smtClean="0">
              <a:latin typeface="Arial Narrow"/>
              <a:cs typeface="Arial Narrow"/>
            </a:endParaRPr>
          </a:p>
          <a:p>
            <a:r>
              <a:rPr lang="en-US" sz="1200" baseline="30000" dirty="0">
                <a:latin typeface="Arial Narrow"/>
                <a:cs typeface="Arial Narrow"/>
              </a:rPr>
              <a:t>Choose the rise that is most comfortable, and concentrate on flattering silhouettes. The trendier the pants — such as ultra wide or super thin — the more dated they become. Consider mid-rise pants with a flat waistband </a:t>
            </a:r>
            <a:r>
              <a:rPr lang="en-US" sz="1200" baseline="30000" dirty="0" smtClean="0">
                <a:latin typeface="Arial Narrow"/>
                <a:cs typeface="Arial Narrow"/>
              </a:rPr>
              <a:t>(</a:t>
            </a:r>
            <a:r>
              <a:rPr lang="en-US" sz="1200" baseline="30000" dirty="0">
                <a:latin typeface="Arial Narrow"/>
                <a:cs typeface="Arial Narrow"/>
              </a:rPr>
              <a:t>no belt loops) and a tailored fit.</a:t>
            </a:r>
          </a:p>
          <a:p>
            <a:endParaRPr lang="en-US" sz="1200" b="1" baseline="30000" dirty="0" smtClean="0">
              <a:latin typeface="Arial Narrow"/>
              <a:cs typeface="Arial Narrow"/>
            </a:endParaRPr>
          </a:p>
          <a:p>
            <a:r>
              <a:rPr lang="en-US" sz="1200" baseline="30000" dirty="0" smtClean="0">
                <a:latin typeface="Arial Narrow"/>
                <a:cs typeface="Arial Narrow"/>
              </a:rPr>
              <a:t>Tip</a:t>
            </a:r>
            <a:r>
              <a:rPr lang="en-US" sz="1200" baseline="30000" dirty="0">
                <a:latin typeface="Arial Narrow"/>
                <a:cs typeface="Arial Narrow"/>
              </a:rPr>
              <a:t>: </a:t>
            </a:r>
            <a:r>
              <a:rPr lang="en-US" sz="1200" i="1" baseline="30000" dirty="0">
                <a:latin typeface="Arial Narrow"/>
                <a:cs typeface="Arial Narrow"/>
              </a:rPr>
              <a:t>Invest in more than one pair, and have them hemmed for higher or lower heels.</a:t>
            </a:r>
          </a:p>
        </p:txBody>
      </p:sp>
      <p:pic>
        <p:nvPicPr>
          <p:cNvPr id="12" name="Picture 11" descr="BB_S14_WOMENS_SUITING_SHOT07_0038.jpg"/>
          <p:cNvPicPr>
            <a:picLocks noChangeAspect="1"/>
          </p:cNvPicPr>
          <p:nvPr/>
        </p:nvPicPr>
        <p:blipFill rotWithShape="1">
          <a:blip r:embed="rId5">
            <a:extLst>
              <a:ext uri="{28A0092B-C50C-407E-A947-70E740481C1C}">
                <a14:useLocalDpi xmlns:a14="http://schemas.microsoft.com/office/drawing/2010/main" val="0"/>
              </a:ext>
            </a:extLst>
          </a:blip>
          <a:srcRect l="19579" t="33131" r="13327"/>
          <a:stretch/>
        </p:blipFill>
        <p:spPr>
          <a:xfrm>
            <a:off x="4609799" y="2432236"/>
            <a:ext cx="1167985" cy="2681057"/>
          </a:xfrm>
          <a:prstGeom prst="rect">
            <a:avLst/>
          </a:prstGeom>
        </p:spPr>
      </p:pic>
      <p:sp>
        <p:nvSpPr>
          <p:cNvPr id="13" name="Rectangle 12"/>
          <p:cNvSpPr/>
          <p:nvPr/>
        </p:nvSpPr>
        <p:spPr>
          <a:xfrm>
            <a:off x="5777784" y="2432236"/>
            <a:ext cx="1056277" cy="2923878"/>
          </a:xfrm>
          <a:prstGeom prst="rect">
            <a:avLst/>
          </a:prstGeom>
        </p:spPr>
        <p:txBody>
          <a:bodyPr wrap="square">
            <a:spAutoFit/>
          </a:bodyPr>
          <a:lstStyle/>
          <a:p>
            <a:r>
              <a:rPr lang="en-US" sz="1200" b="1" baseline="30000" dirty="0" smtClean="0">
                <a:latin typeface="Arial"/>
                <a:cs typeface="Arial"/>
              </a:rPr>
              <a:t>SKIRT</a:t>
            </a:r>
          </a:p>
          <a:p>
            <a:endParaRPr lang="en-US" sz="1200" baseline="30000" dirty="0" smtClean="0">
              <a:latin typeface="Arial Narrow"/>
              <a:cs typeface="Arial Narrow"/>
            </a:endParaRPr>
          </a:p>
          <a:p>
            <a:r>
              <a:rPr lang="en-US" sz="1200" baseline="30000" dirty="0">
                <a:latin typeface="Arial Narrow"/>
                <a:cs typeface="Arial Narrow"/>
              </a:rPr>
              <a:t>A skirt that hits just above or just below the knee moves from day to evening with authority. Pencil skirts complement most body types, while an A-line skirt accentuates a small waist and minimizes hips, and a pleated skirt adds a sophisticated feminine touch. </a:t>
            </a:r>
          </a:p>
          <a:p>
            <a:endParaRPr lang="en-US" sz="1200" baseline="30000" dirty="0" smtClean="0">
              <a:latin typeface="Arial"/>
              <a:cs typeface="Arial"/>
            </a:endParaRPr>
          </a:p>
          <a:p>
            <a:r>
              <a:rPr lang="en-US" sz="1200" baseline="30000" dirty="0" smtClean="0">
                <a:latin typeface="Arial Narrow"/>
                <a:cs typeface="Arial Narrow"/>
              </a:rPr>
              <a:t>Tip</a:t>
            </a:r>
            <a:r>
              <a:rPr lang="en-US" sz="1200" baseline="30000" dirty="0">
                <a:latin typeface="Arial Narrow"/>
                <a:cs typeface="Arial Narrow"/>
              </a:rPr>
              <a:t>: </a:t>
            </a:r>
            <a:r>
              <a:rPr lang="en-US" sz="1200" i="1" baseline="30000" dirty="0">
                <a:latin typeface="Arial Narrow"/>
                <a:cs typeface="Arial Narrow"/>
              </a:rPr>
              <a:t>When debating your work skirt length, sit down in front of the dressing room mirror, cross your legs and check to ensure you are not overly exposed. </a:t>
            </a:r>
          </a:p>
        </p:txBody>
      </p:sp>
      <p:pic>
        <p:nvPicPr>
          <p:cNvPr id="14" name="Picture 13" descr="2014-04-30 LOOK BOOK-782.jpg"/>
          <p:cNvPicPr>
            <a:picLocks noChangeAspect="1"/>
          </p:cNvPicPr>
          <p:nvPr/>
        </p:nvPicPr>
        <p:blipFill rotWithShape="1">
          <a:blip r:embed="rId6">
            <a:extLst>
              <a:ext uri="{28A0092B-C50C-407E-A947-70E740481C1C}">
                <a14:useLocalDpi xmlns:a14="http://schemas.microsoft.com/office/drawing/2010/main" val="0"/>
              </a:ext>
            </a:extLst>
          </a:blip>
          <a:srcRect l="32115" t="15244" r="20861" b="13919"/>
          <a:stretch/>
        </p:blipFill>
        <p:spPr>
          <a:xfrm>
            <a:off x="6834061" y="2432236"/>
            <a:ext cx="1185840" cy="2680572"/>
          </a:xfrm>
          <a:prstGeom prst="rect">
            <a:avLst/>
          </a:prstGeom>
        </p:spPr>
      </p:pic>
      <p:sp>
        <p:nvSpPr>
          <p:cNvPr id="15" name="Rectangle 14"/>
          <p:cNvSpPr/>
          <p:nvPr/>
        </p:nvSpPr>
        <p:spPr>
          <a:xfrm>
            <a:off x="8019901" y="2432045"/>
            <a:ext cx="1056277" cy="2800767"/>
          </a:xfrm>
          <a:prstGeom prst="rect">
            <a:avLst/>
          </a:prstGeom>
        </p:spPr>
        <p:txBody>
          <a:bodyPr wrap="square">
            <a:spAutoFit/>
          </a:bodyPr>
          <a:lstStyle/>
          <a:p>
            <a:r>
              <a:rPr lang="en-US" sz="1200" b="1" baseline="30000" dirty="0" smtClean="0">
                <a:latin typeface="Arial"/>
                <a:cs typeface="Arial"/>
              </a:rPr>
              <a:t>DAY DRESS</a:t>
            </a:r>
          </a:p>
          <a:p>
            <a:endParaRPr lang="en-US" sz="1200" baseline="30000" dirty="0" smtClean="0">
              <a:latin typeface="Arial Narrow"/>
              <a:cs typeface="Arial Narrow"/>
            </a:endParaRPr>
          </a:p>
          <a:p>
            <a:r>
              <a:rPr lang="en-US" sz="1200" baseline="30000" dirty="0">
                <a:latin typeface="Arial Narrow"/>
                <a:cs typeface="Arial Narrow"/>
              </a:rPr>
              <a:t>Paired with a jacket or cardigan, a dress is an easy, all-in-one option. Sheath and A-Line dresses are versatile choices that offer a polished suiting look when paired with a jacket. The belted trench and shirt dress lean more toward a casual office look.  </a:t>
            </a:r>
          </a:p>
          <a:p>
            <a:endParaRPr lang="en-US" sz="1200" baseline="30000" dirty="0" smtClean="0">
              <a:latin typeface="Arial Narrow"/>
              <a:cs typeface="Arial Narrow"/>
            </a:endParaRPr>
          </a:p>
          <a:p>
            <a:r>
              <a:rPr lang="en-US" sz="1200" baseline="30000" dirty="0" smtClean="0">
                <a:latin typeface="Arial Narrow"/>
                <a:cs typeface="Arial Narrow"/>
              </a:rPr>
              <a:t>Tip</a:t>
            </a:r>
            <a:r>
              <a:rPr lang="en-US" sz="1200" baseline="30000" dirty="0">
                <a:latin typeface="Arial Narrow"/>
                <a:cs typeface="Arial Narrow"/>
              </a:rPr>
              <a:t>: </a:t>
            </a:r>
            <a:r>
              <a:rPr lang="en-US" sz="1200" i="1" baseline="30000" dirty="0">
                <a:latin typeface="Arial Narrow"/>
                <a:cs typeface="Arial Narrow"/>
              </a:rPr>
              <a:t>Try mixing patterns and textures when choosing a dress and pairing with a cardigan or jacket, but never stray from a shared color palette. </a:t>
            </a:r>
          </a:p>
        </p:txBody>
      </p:sp>
    </p:spTree>
    <p:extLst>
      <p:ext uri="{BB962C8B-B14F-4D97-AF65-F5344CB8AC3E}">
        <p14:creationId xmlns:p14="http://schemas.microsoft.com/office/powerpoint/2010/main" val="20503442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6524" y="1241505"/>
            <a:ext cx="5798736" cy="1117009"/>
          </a:xfrm>
        </p:spPr>
        <p:txBody>
          <a:bodyPr>
            <a:normAutofit/>
          </a:bodyPr>
          <a:lstStyle/>
          <a:p>
            <a:pPr marL="0" indent="0" algn="ctr">
              <a:buNone/>
            </a:pPr>
            <a:r>
              <a:rPr lang="en-US" sz="2400" baseline="30000" dirty="0">
                <a:latin typeface="Arial"/>
                <a:cs typeface="Arial"/>
              </a:rPr>
              <a:t>B</a:t>
            </a:r>
            <a:r>
              <a:rPr lang="en-US" sz="2400" baseline="30000" dirty="0" smtClean="0">
                <a:latin typeface="Arial"/>
                <a:cs typeface="Arial"/>
              </a:rPr>
              <a:t>y </a:t>
            </a:r>
            <a:r>
              <a:rPr lang="en-US" sz="2400" baseline="30000" dirty="0">
                <a:latin typeface="Arial"/>
                <a:cs typeface="Arial"/>
              </a:rPr>
              <a:t>mixing and matching these timeless pieces, you can create many </a:t>
            </a:r>
            <a:r>
              <a:rPr lang="en-US" sz="2400" baseline="30000" dirty="0" smtClean="0">
                <a:latin typeface="Arial"/>
                <a:cs typeface="Arial"/>
              </a:rPr>
              <a:t>different </a:t>
            </a:r>
            <a:r>
              <a:rPr lang="en-US" sz="2400" baseline="30000" dirty="0">
                <a:latin typeface="Arial"/>
                <a:cs typeface="Arial"/>
              </a:rPr>
              <a:t>looks and maximize your wardrobe</a:t>
            </a:r>
            <a:r>
              <a:rPr lang="en-US" sz="2400" baseline="30000" dirty="0" smtClean="0">
                <a:latin typeface="Arial"/>
                <a:cs typeface="Arial"/>
              </a:rPr>
              <a:t>.</a:t>
            </a:r>
            <a:endParaRPr lang="en-US" sz="1800" spc="100" dirty="0" smtClean="0">
              <a:latin typeface="Arial"/>
              <a:cs typeface="Arial"/>
            </a:endParaRPr>
          </a:p>
          <a:p>
            <a:pPr marL="0" indent="0" algn="ctr">
              <a:lnSpc>
                <a:spcPct val="150000"/>
              </a:lnSpc>
              <a:buNone/>
            </a:pPr>
            <a:endParaRPr lang="en-US" sz="1800" spc="100" dirty="0" smtClean="0">
              <a:latin typeface="Arial"/>
              <a:cs typeface="Arial"/>
            </a:endParaRPr>
          </a:p>
          <a:p>
            <a:pPr marL="0" indent="0" algn="ctr">
              <a:buNone/>
            </a:pPr>
            <a:endParaRPr lang="en-US" sz="1800" spc="100" dirty="0">
              <a:latin typeface="Arial"/>
              <a:cs typeface="Arial"/>
            </a:endParaRPr>
          </a:p>
        </p:txBody>
      </p:sp>
      <p:sp>
        <p:nvSpPr>
          <p:cNvPr id="8" name="Title 1"/>
          <p:cNvSpPr txBox="1">
            <a:spLocks/>
          </p:cNvSpPr>
          <p:nvPr/>
        </p:nvSpPr>
        <p:spPr>
          <a:xfrm>
            <a:off x="1" y="0"/>
            <a:ext cx="9144000" cy="1066800"/>
          </a:xfrm>
          <a:prstGeom prst="rect">
            <a:avLst/>
          </a:prstGeom>
        </p:spPr>
        <p:txBody>
          <a:bodyPr vert="horz" lIns="91440" tIns="45720" rIns="91440" bIns="45720" rtlCol="0" anchor="ctr">
            <a:normAutofit/>
          </a:bodyPr>
          <a:lstStyle/>
          <a:p>
            <a:pPr lvl="0" algn="ctr" defTabSz="914400">
              <a:spcBef>
                <a:spcPct val="0"/>
              </a:spcBef>
              <a:defRPr/>
            </a:pPr>
            <a:r>
              <a:rPr lang="en-US" sz="4400" noProof="0" dirty="0" smtClean="0">
                <a:effectLst>
                  <a:outerShdw blurRad="38100" dist="38100" dir="2700000" algn="tl">
                    <a:srgbClr val="000000">
                      <a:alpha val="43137"/>
                    </a:srgbClr>
                  </a:outerShdw>
                </a:effectLst>
                <a:latin typeface="Acta Display Medium"/>
                <a:cs typeface="Acta Display Medium"/>
              </a:rPr>
              <a:t>HOW TO BUILD A WARDROBE</a:t>
            </a:r>
            <a:endParaRPr kumimoji="0" lang="en-US" sz="4400" b="0" i="0" u="none" strike="noStrike" kern="1200" cap="none" spc="0" normalizeH="0" baseline="0" noProof="0" dirty="0">
              <a:ln>
                <a:noFill/>
              </a:ln>
              <a:solidFill>
                <a:schemeClr val="tx1"/>
              </a:solidFill>
              <a:effectLst/>
              <a:uLnTx/>
              <a:uFillTx/>
              <a:latin typeface="Acta Display Medium"/>
              <a:ea typeface="+mj-ea"/>
              <a:cs typeface="Acta Display Medium"/>
            </a:endParaRPr>
          </a:p>
        </p:txBody>
      </p:sp>
      <p:sp>
        <p:nvSpPr>
          <p:cNvPr id="7" name="Rectangle 6"/>
          <p:cNvSpPr/>
          <p:nvPr/>
        </p:nvSpPr>
        <p:spPr>
          <a:xfrm>
            <a:off x="1270330" y="2498868"/>
            <a:ext cx="1091759" cy="3046989"/>
          </a:xfrm>
          <a:prstGeom prst="rect">
            <a:avLst/>
          </a:prstGeom>
        </p:spPr>
        <p:txBody>
          <a:bodyPr wrap="square">
            <a:spAutoFit/>
          </a:bodyPr>
          <a:lstStyle/>
          <a:p>
            <a:r>
              <a:rPr lang="en-US" sz="1200" b="1" baseline="30000" dirty="0" smtClean="0">
                <a:latin typeface="Arial"/>
                <a:cs typeface="Arial"/>
              </a:rPr>
              <a:t>DRESS SHIRT</a:t>
            </a:r>
          </a:p>
          <a:p>
            <a:endParaRPr lang="en-US" sz="1200" baseline="30000" dirty="0" smtClean="0">
              <a:latin typeface="Arial Narrow"/>
              <a:cs typeface="Arial Narrow"/>
            </a:endParaRPr>
          </a:p>
          <a:p>
            <a:r>
              <a:rPr lang="en-US" sz="1200" baseline="30000" dirty="0">
                <a:latin typeface="Arial Narrow"/>
                <a:cs typeface="Arial Narrow"/>
              </a:rPr>
              <a:t>No other item in your closet has the casual versatility or elegant appeal of the dress shirt. An open neckline creates a flattering and neck-elongating V-shape that can be accessorized with jewelry or a silk scarf. Buttoned up and anchored with a pin or worn with pearls, the look becomes chic, especially when paired with a jacket in a contrasting color</a:t>
            </a:r>
            <a:r>
              <a:rPr lang="en-US" sz="1200" baseline="30000" dirty="0" smtClean="0">
                <a:latin typeface="Arial Narrow"/>
                <a:cs typeface="Arial Narrow"/>
              </a:rPr>
              <a:t>.</a:t>
            </a:r>
          </a:p>
          <a:p>
            <a:endParaRPr lang="en-US" sz="1200" baseline="30000" dirty="0">
              <a:latin typeface="Arial Narrow"/>
              <a:cs typeface="Arial Narrow"/>
            </a:endParaRPr>
          </a:p>
          <a:p>
            <a:r>
              <a:rPr lang="en-US" sz="1200" baseline="30000" dirty="0">
                <a:latin typeface="Arial Narrow"/>
                <a:cs typeface="Arial Narrow"/>
              </a:rPr>
              <a:t>Tip: </a:t>
            </a:r>
            <a:r>
              <a:rPr lang="en-US" sz="1200" i="1" baseline="30000" dirty="0">
                <a:latin typeface="Arial Narrow"/>
                <a:cs typeface="Arial Narrow"/>
              </a:rPr>
              <a:t>Wear a nude bra with a white or light-colored shirt to avoid visible bra lines</a:t>
            </a:r>
            <a:r>
              <a:rPr lang="en-US" sz="1200" i="1" baseline="30000" dirty="0" smtClean="0">
                <a:latin typeface="Arial Narrow"/>
                <a:cs typeface="Arial Narrow"/>
              </a:rPr>
              <a:t>.</a:t>
            </a:r>
            <a:endParaRPr lang="en-US" sz="1200" i="1" baseline="30000" dirty="0">
              <a:latin typeface="Arial Narrow"/>
              <a:cs typeface="Arial Narrow"/>
            </a:endParaRPr>
          </a:p>
        </p:txBody>
      </p:sp>
      <p:sp>
        <p:nvSpPr>
          <p:cNvPr id="11" name="Rectangle 10"/>
          <p:cNvSpPr/>
          <p:nvPr/>
        </p:nvSpPr>
        <p:spPr>
          <a:xfrm>
            <a:off x="3546225" y="2499840"/>
            <a:ext cx="1093671" cy="2800767"/>
          </a:xfrm>
          <a:prstGeom prst="rect">
            <a:avLst/>
          </a:prstGeom>
        </p:spPr>
        <p:txBody>
          <a:bodyPr wrap="square">
            <a:spAutoFit/>
          </a:bodyPr>
          <a:lstStyle/>
          <a:p>
            <a:r>
              <a:rPr lang="en-US" sz="1200" b="1" baseline="30000" dirty="0" smtClean="0">
                <a:latin typeface="Arial"/>
                <a:cs typeface="Arial"/>
              </a:rPr>
              <a:t>TWINSET</a:t>
            </a:r>
          </a:p>
          <a:p>
            <a:endParaRPr lang="en-US" sz="1200" baseline="30000" dirty="0" smtClean="0">
              <a:latin typeface="Arial Narrow"/>
              <a:cs typeface="Arial Narrow"/>
            </a:endParaRPr>
          </a:p>
          <a:p>
            <a:r>
              <a:rPr lang="en-US" sz="1200" baseline="30000" dirty="0">
                <a:latin typeface="Arial Narrow"/>
                <a:cs typeface="Arial Narrow"/>
              </a:rPr>
              <a:t>Worn together this knitted pairing is a classic, yet when these two pieces are separated, their versatility is apparent. Twinsets are a way to bring in seasonal colors and allow you to effortlessly go from cool to warm. Wear the shell over a blouse for a layered look; both shell and cardigan work under </a:t>
            </a:r>
            <a:r>
              <a:rPr lang="en-US" sz="1200" baseline="30000" dirty="0" smtClean="0">
                <a:latin typeface="Arial Narrow"/>
                <a:cs typeface="Arial Narrow"/>
              </a:rPr>
              <a:t>a </a:t>
            </a:r>
            <a:r>
              <a:rPr lang="en-US" sz="1200" baseline="30000" dirty="0">
                <a:latin typeface="Arial Narrow"/>
                <a:cs typeface="Arial Narrow"/>
              </a:rPr>
              <a:t>jacket</a:t>
            </a:r>
            <a:r>
              <a:rPr lang="en-US" sz="1200" baseline="30000" dirty="0" smtClean="0">
                <a:latin typeface="Arial Narrow"/>
                <a:cs typeface="Arial Narrow"/>
              </a:rPr>
              <a:t>.</a:t>
            </a:r>
          </a:p>
          <a:p>
            <a:endParaRPr lang="en-US" sz="1200" baseline="30000" dirty="0">
              <a:latin typeface="Arial Narrow"/>
              <a:cs typeface="Arial Narrow"/>
            </a:endParaRPr>
          </a:p>
          <a:p>
            <a:r>
              <a:rPr lang="en-US" sz="1200" baseline="30000" dirty="0">
                <a:latin typeface="Arial Narrow"/>
                <a:cs typeface="Arial Narrow"/>
              </a:rPr>
              <a:t>Tip: </a:t>
            </a:r>
            <a:r>
              <a:rPr lang="en-US" sz="1200" i="1" baseline="30000" dirty="0">
                <a:latin typeface="Arial Narrow"/>
                <a:cs typeface="Arial Narrow"/>
              </a:rPr>
              <a:t>For an evening look, trade the shell for a silk camisole worn under the cardigan.</a:t>
            </a:r>
          </a:p>
        </p:txBody>
      </p:sp>
      <p:sp>
        <p:nvSpPr>
          <p:cNvPr id="13" name="Rectangle 12"/>
          <p:cNvSpPr/>
          <p:nvPr/>
        </p:nvSpPr>
        <p:spPr>
          <a:xfrm>
            <a:off x="5753549" y="2500305"/>
            <a:ext cx="1056277" cy="3046989"/>
          </a:xfrm>
          <a:prstGeom prst="rect">
            <a:avLst/>
          </a:prstGeom>
        </p:spPr>
        <p:txBody>
          <a:bodyPr wrap="square">
            <a:spAutoFit/>
          </a:bodyPr>
          <a:lstStyle/>
          <a:p>
            <a:r>
              <a:rPr lang="en-US" sz="1200" b="1" baseline="30000" dirty="0" smtClean="0">
                <a:latin typeface="Arial"/>
                <a:cs typeface="Arial"/>
              </a:rPr>
              <a:t>TRENCH COAT</a:t>
            </a:r>
          </a:p>
          <a:p>
            <a:endParaRPr lang="en-US" sz="1200" baseline="30000" dirty="0" smtClean="0">
              <a:latin typeface="Arial Narrow"/>
              <a:cs typeface="Arial Narrow"/>
            </a:endParaRPr>
          </a:p>
          <a:p>
            <a:r>
              <a:rPr lang="en-US" sz="1200" baseline="30000" dirty="0">
                <a:latin typeface="Arial Narrow"/>
                <a:cs typeface="Arial Narrow"/>
              </a:rPr>
              <a:t>Iconic, indestructible and figure-flattering when snugly wrapped and belted in front, a quality trench is constructed to fit over a blazer, making it perfect for daily commutes or transcontinental flights. Trench coats are generally available in black or khaki, and the necklines are perfect for pairing with a wool or silk scarf to add a stylish accent</a:t>
            </a:r>
            <a:r>
              <a:rPr lang="en-US" sz="1200" baseline="30000" dirty="0" smtClean="0">
                <a:latin typeface="Arial Narrow"/>
                <a:cs typeface="Arial Narrow"/>
              </a:rPr>
              <a:t>.</a:t>
            </a:r>
          </a:p>
          <a:p>
            <a:endParaRPr lang="en-US" sz="1200" baseline="30000" dirty="0">
              <a:latin typeface="Arial Narrow"/>
              <a:cs typeface="Arial Narrow"/>
            </a:endParaRPr>
          </a:p>
          <a:p>
            <a:r>
              <a:rPr lang="en-US" sz="1200" baseline="30000" dirty="0">
                <a:latin typeface="Arial Narrow"/>
                <a:cs typeface="Arial Narrow"/>
              </a:rPr>
              <a:t>Tip: </a:t>
            </a:r>
            <a:r>
              <a:rPr lang="en-US" sz="1200" i="1" baseline="30000" dirty="0">
                <a:latin typeface="Arial Narrow"/>
                <a:cs typeface="Arial Narrow"/>
              </a:rPr>
              <a:t>Alternatively, do not button and belt the trench — just wrap and tie.</a:t>
            </a:r>
          </a:p>
        </p:txBody>
      </p:sp>
      <p:sp>
        <p:nvSpPr>
          <p:cNvPr id="15" name="Rectangle 14"/>
          <p:cNvSpPr/>
          <p:nvPr/>
        </p:nvSpPr>
        <p:spPr>
          <a:xfrm>
            <a:off x="8019901" y="2499840"/>
            <a:ext cx="1056277" cy="2431435"/>
          </a:xfrm>
          <a:prstGeom prst="rect">
            <a:avLst/>
          </a:prstGeom>
        </p:spPr>
        <p:txBody>
          <a:bodyPr wrap="square">
            <a:spAutoFit/>
          </a:bodyPr>
          <a:lstStyle/>
          <a:p>
            <a:r>
              <a:rPr lang="en-US" sz="1200" b="1" baseline="30000" dirty="0" smtClean="0">
                <a:latin typeface="Arial"/>
                <a:cs typeface="Arial"/>
              </a:rPr>
              <a:t>LITTLE BLACK DRESS</a:t>
            </a:r>
          </a:p>
          <a:p>
            <a:endParaRPr lang="en-US" sz="1200" baseline="30000" dirty="0" smtClean="0">
              <a:latin typeface="Arial Narrow"/>
              <a:cs typeface="Arial Narrow"/>
            </a:endParaRPr>
          </a:p>
          <a:p>
            <a:r>
              <a:rPr lang="en-US" sz="1200" baseline="30000" dirty="0">
                <a:latin typeface="Arial Narrow"/>
                <a:cs typeface="Arial Narrow"/>
              </a:rPr>
              <a:t>A versatile wonder, the LBD can be layered many ways — with a crisp or silky blouse underneath, with a sharp jacket or cardigan worn over top, or on its own with a contrasting scarf. </a:t>
            </a:r>
            <a:endParaRPr lang="en-US" sz="1200" baseline="30000" dirty="0" smtClean="0">
              <a:latin typeface="Arial Narrow"/>
              <a:cs typeface="Arial Narrow"/>
            </a:endParaRPr>
          </a:p>
          <a:p>
            <a:endParaRPr lang="en-US" sz="1200" baseline="30000" dirty="0">
              <a:latin typeface="Arial Narrow"/>
              <a:cs typeface="Arial Narrow"/>
            </a:endParaRPr>
          </a:p>
          <a:p>
            <a:r>
              <a:rPr lang="en-US" sz="1200" baseline="30000" dirty="0">
                <a:latin typeface="Arial Narrow"/>
                <a:cs typeface="Arial Narrow"/>
              </a:rPr>
              <a:t>Tip: </a:t>
            </a:r>
            <a:r>
              <a:rPr lang="en-US" sz="1200" i="1" baseline="30000" dirty="0">
                <a:latin typeface="Arial Narrow"/>
                <a:cs typeface="Arial Narrow"/>
              </a:rPr>
              <a:t>Try a brooch at the neckline for day or at the waist for evening, pulled together with an elegant wrap for day-to-night perfection.</a:t>
            </a:r>
          </a:p>
        </p:txBody>
      </p:sp>
      <p:pic>
        <p:nvPicPr>
          <p:cNvPr id="2" name="Picture 1" descr="2014-07-01 LOOK BOOK-311.jpg"/>
          <p:cNvPicPr>
            <a:picLocks noChangeAspect="1"/>
          </p:cNvPicPr>
          <p:nvPr/>
        </p:nvPicPr>
        <p:blipFill rotWithShape="1">
          <a:blip r:embed="rId3">
            <a:extLst>
              <a:ext uri="{28A0092B-C50C-407E-A947-70E740481C1C}">
                <a14:useLocalDpi xmlns:a14="http://schemas.microsoft.com/office/drawing/2010/main" val="0"/>
              </a:ext>
            </a:extLst>
          </a:blip>
          <a:srcRect l="36965" t="20184" r="25586" b="22496"/>
          <a:stretch/>
        </p:blipFill>
        <p:spPr>
          <a:xfrm>
            <a:off x="2378240" y="2499353"/>
            <a:ext cx="1167985" cy="2680572"/>
          </a:xfrm>
          <a:prstGeom prst="rect">
            <a:avLst/>
          </a:prstGeom>
        </p:spPr>
      </p:pic>
      <p:pic>
        <p:nvPicPr>
          <p:cNvPr id="10" name="Picture 9" descr="BB_S14_WOMENS_SUITING_SHOT02_0170.jpg"/>
          <p:cNvPicPr>
            <a:picLocks noChangeAspect="1"/>
          </p:cNvPicPr>
          <p:nvPr/>
        </p:nvPicPr>
        <p:blipFill rotWithShape="1">
          <a:blip r:embed="rId4">
            <a:extLst>
              <a:ext uri="{28A0092B-C50C-407E-A947-70E740481C1C}">
                <a14:useLocalDpi xmlns:a14="http://schemas.microsoft.com/office/drawing/2010/main" val="0"/>
              </a:ext>
            </a:extLst>
          </a:blip>
          <a:srcRect l="13933" t="9696" r="33578" b="44527"/>
          <a:stretch/>
        </p:blipFill>
        <p:spPr>
          <a:xfrm>
            <a:off x="146752" y="2499353"/>
            <a:ext cx="1167986" cy="2680572"/>
          </a:xfrm>
          <a:prstGeom prst="rect">
            <a:avLst/>
          </a:prstGeom>
        </p:spPr>
      </p:pic>
      <p:pic>
        <p:nvPicPr>
          <p:cNvPr id="4" name="Picture 3" descr="PW00004_KHAKI_2.jpg"/>
          <p:cNvPicPr>
            <a:picLocks noChangeAspect="1"/>
          </p:cNvPicPr>
          <p:nvPr/>
        </p:nvPicPr>
        <p:blipFill rotWithShape="1">
          <a:blip r:embed="rId5">
            <a:extLst>
              <a:ext uri="{28A0092B-C50C-407E-A947-70E740481C1C}">
                <a14:useLocalDpi xmlns:a14="http://schemas.microsoft.com/office/drawing/2010/main" val="0"/>
              </a:ext>
            </a:extLst>
          </a:blip>
          <a:srcRect l="30554" t="18262" r="28880" b="5041"/>
          <a:stretch/>
        </p:blipFill>
        <p:spPr>
          <a:xfrm>
            <a:off x="4585563" y="2499840"/>
            <a:ext cx="1167986" cy="2680572"/>
          </a:xfrm>
          <a:prstGeom prst="rect">
            <a:avLst/>
          </a:prstGeom>
        </p:spPr>
      </p:pic>
      <p:pic>
        <p:nvPicPr>
          <p:cNvPr id="5" name="Picture 4" descr="BB_S14_WOMENS_SUITING_SHOT10_0037.jpg"/>
          <p:cNvPicPr>
            <a:picLocks noChangeAspect="1"/>
          </p:cNvPicPr>
          <p:nvPr/>
        </p:nvPicPr>
        <p:blipFill rotWithShape="1">
          <a:blip r:embed="rId6">
            <a:extLst>
              <a:ext uri="{28A0092B-C50C-407E-A947-70E740481C1C}">
                <a14:useLocalDpi xmlns:a14="http://schemas.microsoft.com/office/drawing/2010/main" val="0"/>
              </a:ext>
            </a:extLst>
          </a:blip>
          <a:srcRect l="35743" t="15927" r="13369" b="9746"/>
          <a:stretch/>
        </p:blipFill>
        <p:spPr>
          <a:xfrm>
            <a:off x="6834060" y="2499840"/>
            <a:ext cx="1185841" cy="2680086"/>
          </a:xfrm>
          <a:prstGeom prst="rect">
            <a:avLst/>
          </a:prstGeom>
        </p:spPr>
      </p:pic>
      <p:sp>
        <p:nvSpPr>
          <p:cNvPr id="6" name="TextBox 5"/>
          <p:cNvSpPr txBox="1"/>
          <p:nvPr/>
        </p:nvSpPr>
        <p:spPr>
          <a:xfrm>
            <a:off x="9623655" y="569151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52880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Kilter">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Kilter">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5912</TotalTime>
  <Words>2484</Words>
  <Application>Microsoft Macintosh PowerPoint</Application>
  <PresentationFormat>On-screen Show (4:3)</PresentationFormat>
  <Paragraphs>397</Paragraphs>
  <Slides>65</Slides>
  <Notes>12</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Kilter</vt:lpstr>
      <vt:lpstr>HISTORY</vt:lpstr>
      <vt:lpstr>HISTORY</vt:lpstr>
      <vt:lpstr>Brooks Brothers  in History</vt:lpstr>
      <vt:lpstr>QUESTIONS THAT DETERMINE  YOUR PROFESSIONAL WARDROBE</vt:lpstr>
      <vt:lpstr>THE STYLE MANUAL  FOR HER</vt:lpstr>
      <vt:lpstr>PowerPoint Presentation</vt:lpstr>
      <vt:lpstr>PowerPoint Presentation</vt:lpstr>
      <vt:lpstr>PowerPoint Presentation</vt:lpstr>
      <vt:lpstr>PowerPoint Presentation</vt:lpstr>
      <vt:lpstr>Our Stylist’s Tips</vt:lpstr>
      <vt:lpstr>Classic  Suiting</vt:lpstr>
      <vt:lpstr>PowerPoint Presentation</vt:lpstr>
      <vt:lpstr>Classic Suiting</vt:lpstr>
      <vt:lpstr>Classic Suiting</vt:lpstr>
      <vt:lpstr>Classic Suiting</vt:lpstr>
      <vt:lpstr>THE MAIN COMPONENTS</vt:lpstr>
      <vt:lpstr>THE MAIN COMPONENTS</vt:lpstr>
      <vt:lpstr>The Little Black Dress</vt:lpstr>
      <vt:lpstr>Red Fleece</vt:lpstr>
      <vt:lpstr>Red Fleece</vt:lpstr>
      <vt:lpstr>Red Fleece</vt:lpstr>
      <vt:lpstr>PowerPoint Presentation</vt:lpstr>
      <vt:lpstr>PowerPoint Presentation</vt:lpstr>
      <vt:lpstr>PowerPoint Presentation</vt:lpstr>
      <vt:lpstr>Wrap-Up</vt:lpstr>
      <vt:lpstr>THE STYLE MANUAL  FOR HIM</vt:lpstr>
      <vt:lpstr>PowerPoint Presentation</vt:lpstr>
      <vt:lpstr>PowerPoint Presentation</vt:lpstr>
      <vt:lpstr>Classic Suiting                  Business Casual</vt:lpstr>
      <vt:lpstr>Classic Suiting</vt:lpstr>
      <vt:lpstr>PowerPoint Presentation</vt:lpstr>
      <vt:lpstr>Classic Suiting</vt:lpstr>
      <vt:lpstr>Classic Suiting</vt:lpstr>
      <vt:lpstr>Classic Suiting</vt:lpstr>
      <vt:lpstr>Classic Suiting</vt:lpstr>
      <vt:lpstr>The Dress Shirt</vt:lpstr>
      <vt:lpstr>The Dress Shirt</vt:lpstr>
      <vt:lpstr>The Dress Shirt</vt:lpstr>
      <vt:lpstr>The Dress Shirt</vt:lpstr>
      <vt:lpstr>The Dress Shirt</vt:lpstr>
      <vt:lpstr>The Dress Shirt</vt:lpstr>
      <vt:lpstr>The Dress Shirt</vt:lpstr>
      <vt:lpstr>The Dress Shirt</vt:lpstr>
      <vt:lpstr>The Tie</vt:lpstr>
      <vt:lpstr>The Tie</vt:lpstr>
      <vt:lpstr>The Tie</vt:lpstr>
      <vt:lpstr>The Tie</vt:lpstr>
      <vt:lpstr>The Tie</vt:lpstr>
      <vt:lpstr>Business Casual</vt:lpstr>
      <vt:lpstr>The Sport Coat</vt:lpstr>
      <vt:lpstr>The Navy Blazer</vt:lpstr>
      <vt:lpstr>The Pants</vt:lpstr>
      <vt:lpstr>The Pants</vt:lpstr>
      <vt:lpstr>The Pants</vt:lpstr>
      <vt:lpstr>The Pants</vt:lpstr>
      <vt:lpstr>The Sports Shirt</vt:lpstr>
      <vt:lpstr>The Sweater</vt:lpstr>
      <vt:lpstr>Footwear &amp; Accessories</vt:lpstr>
      <vt:lpstr>Footwear</vt:lpstr>
      <vt:lpstr>Belts</vt:lpstr>
      <vt:lpstr>Socks &amp; Undershirts</vt:lpstr>
      <vt:lpstr>Accessories</vt:lpstr>
      <vt:lpstr>Accessories</vt:lpstr>
      <vt:lpstr>Wear &amp; Care</vt:lpstr>
      <vt:lpstr>Wrap-Up</vt:lpstr>
    </vt:vector>
  </TitlesOfParts>
  <Company>Brooks Brothers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Style Manual for Him</dc:title>
  <dc:creator>Joseph Trimble</dc:creator>
  <cp:lastModifiedBy>Mic Clark</cp:lastModifiedBy>
  <cp:revision>443</cp:revision>
  <cp:lastPrinted>2015-05-07T19:47:08Z</cp:lastPrinted>
  <dcterms:created xsi:type="dcterms:W3CDTF">2015-05-07T14:24:54Z</dcterms:created>
  <dcterms:modified xsi:type="dcterms:W3CDTF">2016-02-02T23:26:14Z</dcterms:modified>
</cp:coreProperties>
</file>